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sldIdLst>
    <p:sldId id="256" r:id="rId4"/>
    <p:sldId id="257" r:id="rId5"/>
  </p:sldIdLst>
  <p:sldSz cx="20104100" cy="15081250"/>
  <p:notesSz cx="20104100" cy="15081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70" d="100"/>
          <a:sy n="70" d="100"/>
        </p:scale>
        <p:origin x="32" y="-4116"/>
      </p:cViewPr>
      <p:guideLst>
        <p:guide orient="horz" pos="2831"/>
        <p:guide pos="216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4675187"/>
            <a:ext cx="17088486" cy="3167062"/>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3015615" y="8445500"/>
            <a:ext cx="14072870" cy="377031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sz="half" idx="2"/>
          </p:nvPr>
        </p:nvSpPr>
        <p:spPr>
          <a:xfrm>
            <a:off x="1005205" y="3468687"/>
            <a:ext cx="8745284" cy="9953625"/>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0353611" y="3468687"/>
            <a:ext cx="8745284" cy="9953625"/>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4675187"/>
            <a:ext cx="17088486" cy="3167062"/>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3015615" y="8445500"/>
            <a:ext cx="14072870" cy="3770312"/>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1" i="0">
                <a:solidFill>
                  <a:schemeClr val="bg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1" i="0">
                <a:solidFill>
                  <a:schemeClr val="bg1"/>
                </a:solidFill>
                <a:latin typeface="Arial" panose="020B0604020202020204"/>
                <a:cs typeface="Arial" panose="020B0604020202020204"/>
              </a:defRPr>
            </a:lvl1pPr>
          </a:lstStyle>
          <a:p/>
        </p:txBody>
      </p:sp>
      <p:sp>
        <p:nvSpPr>
          <p:cNvPr id="3" name="Holder 3"/>
          <p:cNvSpPr>
            <a:spLocks noGrp="1"/>
          </p:cNvSpPr>
          <p:nvPr>
            <p:ph sz="half" idx="2"/>
          </p:nvPr>
        </p:nvSpPr>
        <p:spPr>
          <a:xfrm>
            <a:off x="1005205" y="3468687"/>
            <a:ext cx="8745284" cy="9953625"/>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0353611" y="3468687"/>
            <a:ext cx="8745284" cy="9953625"/>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50" b="1" i="0">
                <a:solidFill>
                  <a:schemeClr val="bg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1.png"/><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5205" y="603250"/>
            <a:ext cx="18093690" cy="2413000"/>
          </a:xfrm>
          <a:prstGeom prst="rect">
            <a:avLst/>
          </a:prstGeom>
        </p:spPr>
        <p:txBody>
          <a:bodyPr wrap="square" lIns="0" tIns="0" rIns="0" bIns="0">
            <a:spAutoFit/>
          </a:bodyPr>
          <a:lstStyle>
            <a:lvl1pPr>
              <a:defRPr/>
            </a:lvl1pPr>
          </a:lstStyle>
          <a:p/>
        </p:txBody>
      </p:sp>
      <p:sp>
        <p:nvSpPr>
          <p:cNvPr id="3" name="Holder 3"/>
          <p:cNvSpPr>
            <a:spLocks noGrp="1"/>
          </p:cNvSpPr>
          <p:nvPr>
            <p:ph type="body" idx="1"/>
          </p:nvPr>
        </p:nvSpPr>
        <p:spPr>
          <a:xfrm>
            <a:off x="1005205" y="3468687"/>
            <a:ext cx="18093690" cy="995362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835394" y="14025563"/>
            <a:ext cx="6433312" cy="75406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005205" y="14025563"/>
            <a:ext cx="4623943" cy="7540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4025563"/>
            <a:ext cx="4623943" cy="7540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2308225"/>
          </a:xfrm>
          <a:custGeom>
            <a:avLst/>
            <a:gdLst/>
            <a:ahLst/>
            <a:cxnLst/>
            <a:rect l="l" t="t" r="r" b="b"/>
            <a:pathLst>
              <a:path w="20104100" h="2308225">
                <a:moveTo>
                  <a:pt x="20104101" y="2308172"/>
                </a:moveTo>
                <a:lnTo>
                  <a:pt x="0" y="2308172"/>
                </a:lnTo>
                <a:lnTo>
                  <a:pt x="0" y="0"/>
                </a:lnTo>
                <a:lnTo>
                  <a:pt x="20104101" y="0"/>
                </a:lnTo>
                <a:lnTo>
                  <a:pt x="20104101" y="2308172"/>
                </a:lnTo>
                <a:close/>
              </a:path>
            </a:pathLst>
          </a:custGeom>
          <a:solidFill>
            <a:srgbClr val="2E3037"/>
          </a:solidFill>
        </p:spPr>
        <p:txBody>
          <a:bodyPr wrap="square" lIns="0" tIns="0" rIns="0" bIns="0" rtlCol="0"/>
          <a:lstStyle/>
          <a:p/>
        </p:txBody>
      </p:sp>
      <p:sp>
        <p:nvSpPr>
          <p:cNvPr id="17" name="bg object 17"/>
          <p:cNvSpPr/>
          <p:nvPr/>
        </p:nvSpPr>
        <p:spPr>
          <a:xfrm>
            <a:off x="0" y="0"/>
            <a:ext cx="20104100" cy="2308225"/>
          </a:xfrm>
          <a:custGeom>
            <a:avLst/>
            <a:gdLst/>
            <a:ahLst/>
            <a:cxnLst/>
            <a:rect l="l" t="t" r="r" b="b"/>
            <a:pathLst>
              <a:path w="20104100" h="2308225">
                <a:moveTo>
                  <a:pt x="0" y="0"/>
                </a:moveTo>
                <a:lnTo>
                  <a:pt x="20104101" y="0"/>
                </a:lnTo>
                <a:lnTo>
                  <a:pt x="20104101" y="2308172"/>
                </a:lnTo>
                <a:lnTo>
                  <a:pt x="0" y="2308172"/>
                </a:lnTo>
                <a:lnTo>
                  <a:pt x="0" y="0"/>
                </a:lnTo>
                <a:close/>
              </a:path>
            </a:pathLst>
          </a:custGeom>
          <a:ln w="5026">
            <a:solidFill>
              <a:srgbClr val="2E3037"/>
            </a:solidFill>
          </a:ln>
        </p:spPr>
        <p:txBody>
          <a:bodyPr wrap="square" lIns="0" tIns="0" rIns="0" bIns="0" rtlCol="0"/>
          <a:lstStyle/>
          <a:p/>
        </p:txBody>
      </p:sp>
      <p:pic>
        <p:nvPicPr>
          <p:cNvPr id="18" name="bg object 18"/>
          <p:cNvPicPr/>
          <p:nvPr/>
        </p:nvPicPr>
        <p:blipFill>
          <a:blip r:embed="rId6" cstate="print"/>
          <a:stretch>
            <a:fillRect/>
          </a:stretch>
        </p:blipFill>
        <p:spPr>
          <a:xfrm>
            <a:off x="350199" y="540911"/>
            <a:ext cx="3467957" cy="1226350"/>
          </a:xfrm>
          <a:prstGeom prst="rect">
            <a:avLst/>
          </a:prstGeom>
        </p:spPr>
      </p:pic>
      <p:sp>
        <p:nvSpPr>
          <p:cNvPr id="2" name="Holder 2"/>
          <p:cNvSpPr>
            <a:spLocks noGrp="1"/>
          </p:cNvSpPr>
          <p:nvPr>
            <p:ph type="title"/>
          </p:nvPr>
        </p:nvSpPr>
        <p:spPr>
          <a:xfrm>
            <a:off x="4380045" y="152622"/>
            <a:ext cx="14406244" cy="645160"/>
          </a:xfrm>
          <a:prstGeom prst="rect">
            <a:avLst/>
          </a:prstGeom>
        </p:spPr>
        <p:txBody>
          <a:bodyPr wrap="square" lIns="0" tIns="0" rIns="0" bIns="0">
            <a:spAutoFit/>
          </a:bodyPr>
          <a:lstStyle>
            <a:lvl1pPr>
              <a:defRPr sz="4050" b="1" i="0">
                <a:solidFill>
                  <a:schemeClr val="bg1"/>
                </a:solidFill>
                <a:latin typeface="Arial" panose="020B0604020202020204"/>
                <a:cs typeface="Arial" panose="020B0604020202020204"/>
              </a:defRPr>
            </a:lvl1pPr>
          </a:lstStyle>
          <a:p/>
        </p:txBody>
      </p:sp>
      <p:sp>
        <p:nvSpPr>
          <p:cNvPr id="3" name="Holder 3"/>
          <p:cNvSpPr>
            <a:spLocks noGrp="1"/>
          </p:cNvSpPr>
          <p:nvPr>
            <p:ph type="body" idx="1"/>
          </p:nvPr>
        </p:nvSpPr>
        <p:spPr>
          <a:xfrm>
            <a:off x="1005205" y="3468687"/>
            <a:ext cx="18093690" cy="995362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6835394" y="14025563"/>
            <a:ext cx="6433312" cy="75406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005205" y="14025563"/>
            <a:ext cx="4623943" cy="7540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4025563"/>
            <a:ext cx="4623943" cy="7540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tags" Target="../tags/tag2.xml"/><Relationship Id="rId67" Type="http://schemas.openxmlformats.org/officeDocument/2006/relationships/vmlDrawing" Target="../drawings/vmlDrawing1.vml"/><Relationship Id="rId66" Type="http://schemas.openxmlformats.org/officeDocument/2006/relationships/slideLayout" Target="../slideLayouts/slideLayout5.xml"/><Relationship Id="rId65" Type="http://schemas.openxmlformats.org/officeDocument/2006/relationships/tags" Target="../tags/tag40.xml"/><Relationship Id="rId64" Type="http://schemas.openxmlformats.org/officeDocument/2006/relationships/image" Target="../media/image24.png"/><Relationship Id="rId63" Type="http://schemas.openxmlformats.org/officeDocument/2006/relationships/tags" Target="../tags/tag39.xml"/><Relationship Id="rId62" Type="http://schemas.openxmlformats.org/officeDocument/2006/relationships/image" Target="../media/image23.png"/><Relationship Id="rId61" Type="http://schemas.openxmlformats.org/officeDocument/2006/relationships/tags" Target="../tags/tag38.xml"/><Relationship Id="rId60" Type="http://schemas.openxmlformats.org/officeDocument/2006/relationships/image" Target="../media/image22.png"/><Relationship Id="rId6" Type="http://schemas.openxmlformats.org/officeDocument/2006/relationships/tags" Target="../tags/tag1.xml"/><Relationship Id="rId59" Type="http://schemas.openxmlformats.org/officeDocument/2006/relationships/tags" Target="../tags/tag37.xml"/><Relationship Id="rId58" Type="http://schemas.openxmlformats.org/officeDocument/2006/relationships/tags" Target="../tags/tag36.xml"/><Relationship Id="rId57" Type="http://schemas.openxmlformats.org/officeDocument/2006/relationships/tags" Target="../tags/tag35.xml"/><Relationship Id="rId56" Type="http://schemas.openxmlformats.org/officeDocument/2006/relationships/image" Target="../media/image21.png"/><Relationship Id="rId55" Type="http://schemas.openxmlformats.org/officeDocument/2006/relationships/tags" Target="../tags/tag34.xml"/><Relationship Id="rId54" Type="http://schemas.openxmlformats.org/officeDocument/2006/relationships/tags" Target="../tags/tag33.xml"/><Relationship Id="rId53" Type="http://schemas.openxmlformats.org/officeDocument/2006/relationships/tags" Target="../tags/tag32.xml"/><Relationship Id="rId52" Type="http://schemas.openxmlformats.org/officeDocument/2006/relationships/tags" Target="../tags/tag31.xml"/><Relationship Id="rId51" Type="http://schemas.openxmlformats.org/officeDocument/2006/relationships/tags" Target="../tags/tag30.xml"/><Relationship Id="rId50" Type="http://schemas.openxmlformats.org/officeDocument/2006/relationships/image" Target="../media/image20.png"/><Relationship Id="rId5" Type="http://schemas.openxmlformats.org/officeDocument/2006/relationships/image" Target="../media/image5.png"/><Relationship Id="rId49" Type="http://schemas.openxmlformats.org/officeDocument/2006/relationships/tags" Target="../tags/tag29.xml"/><Relationship Id="rId48" Type="http://schemas.openxmlformats.org/officeDocument/2006/relationships/tags" Target="../tags/tag28.xml"/><Relationship Id="rId47" Type="http://schemas.openxmlformats.org/officeDocument/2006/relationships/tags" Target="../tags/tag27.xml"/><Relationship Id="rId46" Type="http://schemas.openxmlformats.org/officeDocument/2006/relationships/image" Target="../media/image19.jpeg"/><Relationship Id="rId45" Type="http://schemas.openxmlformats.org/officeDocument/2006/relationships/tags" Target="../tags/tag26.xml"/><Relationship Id="rId44" Type="http://schemas.openxmlformats.org/officeDocument/2006/relationships/tags" Target="../tags/tag25.xml"/><Relationship Id="rId43" Type="http://schemas.openxmlformats.org/officeDocument/2006/relationships/tags" Target="../tags/tag24.xml"/><Relationship Id="rId42" Type="http://schemas.openxmlformats.org/officeDocument/2006/relationships/image" Target="../media/image18.png"/><Relationship Id="rId41" Type="http://schemas.openxmlformats.org/officeDocument/2006/relationships/tags" Target="../tags/tag23.xml"/><Relationship Id="rId40" Type="http://schemas.openxmlformats.org/officeDocument/2006/relationships/tags" Target="../tags/tag22.xml"/><Relationship Id="rId4" Type="http://schemas.openxmlformats.org/officeDocument/2006/relationships/image" Target="../media/image4.png"/><Relationship Id="rId39" Type="http://schemas.openxmlformats.org/officeDocument/2006/relationships/tags" Target="../tags/tag21.xml"/><Relationship Id="rId38" Type="http://schemas.openxmlformats.org/officeDocument/2006/relationships/tags" Target="../tags/tag20.xml"/><Relationship Id="rId37" Type="http://schemas.openxmlformats.org/officeDocument/2006/relationships/tags" Target="../tags/tag19.xml"/><Relationship Id="rId36" Type="http://schemas.openxmlformats.org/officeDocument/2006/relationships/tags" Target="../tags/tag18.xml"/><Relationship Id="rId35" Type="http://schemas.openxmlformats.org/officeDocument/2006/relationships/image" Target="../media/image17.png"/><Relationship Id="rId34" Type="http://schemas.openxmlformats.org/officeDocument/2006/relationships/tags" Target="../tags/tag17.xml"/><Relationship Id="rId33" Type="http://schemas.openxmlformats.org/officeDocument/2006/relationships/tags" Target="../tags/tag16.xml"/><Relationship Id="rId32" Type="http://schemas.openxmlformats.org/officeDocument/2006/relationships/image" Target="../media/image16.png"/><Relationship Id="rId31" Type="http://schemas.openxmlformats.org/officeDocument/2006/relationships/tags" Target="../tags/tag15.xml"/><Relationship Id="rId30" Type="http://schemas.openxmlformats.org/officeDocument/2006/relationships/tags" Target="../tags/tag14.xml"/><Relationship Id="rId3" Type="http://schemas.openxmlformats.org/officeDocument/2006/relationships/image" Target="../media/image3.png"/><Relationship Id="rId29" Type="http://schemas.openxmlformats.org/officeDocument/2006/relationships/image" Target="../media/image15.png"/><Relationship Id="rId28" Type="http://schemas.openxmlformats.org/officeDocument/2006/relationships/tags" Target="../tags/tag13.xml"/><Relationship Id="rId27" Type="http://schemas.openxmlformats.org/officeDocument/2006/relationships/image" Target="../media/image14.png"/><Relationship Id="rId26" Type="http://schemas.openxmlformats.org/officeDocument/2006/relationships/tags" Target="../tags/tag12.xml"/><Relationship Id="rId25" Type="http://schemas.openxmlformats.org/officeDocument/2006/relationships/tags" Target="../tags/tag11.xml"/><Relationship Id="rId24" Type="http://schemas.openxmlformats.org/officeDocument/2006/relationships/image" Target="../media/image13.wmf"/><Relationship Id="rId23" Type="http://schemas.openxmlformats.org/officeDocument/2006/relationships/oleObject" Target="../embeddings/oleObject1.bin"/><Relationship Id="rId22" Type="http://schemas.openxmlformats.org/officeDocument/2006/relationships/tags" Target="../tags/tag10.xml"/><Relationship Id="rId21" Type="http://schemas.openxmlformats.org/officeDocument/2006/relationships/image" Target="../media/image12.png"/><Relationship Id="rId20" Type="http://schemas.openxmlformats.org/officeDocument/2006/relationships/tags" Target="../tags/tag9.xml"/><Relationship Id="rId2" Type="http://schemas.openxmlformats.org/officeDocument/2006/relationships/image" Target="../media/image2.png"/><Relationship Id="rId19" Type="http://schemas.openxmlformats.org/officeDocument/2006/relationships/image" Target="../media/image11.png"/><Relationship Id="rId18" Type="http://schemas.openxmlformats.org/officeDocument/2006/relationships/tags" Target="../tags/tag8.xml"/><Relationship Id="rId17" Type="http://schemas.openxmlformats.org/officeDocument/2006/relationships/image" Target="../media/image10.png"/><Relationship Id="rId16" Type="http://schemas.openxmlformats.org/officeDocument/2006/relationships/image" Target="../media/image9.png"/><Relationship Id="rId15" Type="http://schemas.openxmlformats.org/officeDocument/2006/relationships/image" Target="../media/image8.png"/><Relationship Id="rId14" Type="http://schemas.openxmlformats.org/officeDocument/2006/relationships/image" Target="../media/image7.png"/><Relationship Id="rId13" Type="http://schemas.openxmlformats.org/officeDocument/2006/relationships/image" Target="../media/image6.png"/><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hyperlink" Target="http://www.PosterPresentations.com/" TargetMode="Externa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7787" y="14832553"/>
            <a:ext cx="937894" cy="121285"/>
          </a:xfrm>
          <a:prstGeom prst="rect">
            <a:avLst/>
          </a:prstGeom>
        </p:spPr>
        <p:txBody>
          <a:bodyPr vert="horz" wrap="square" lIns="0" tIns="635" rIns="0" bIns="0" rtlCol="0">
            <a:spAutoFit/>
          </a:bodyPr>
          <a:lstStyle/>
          <a:p>
            <a:pPr>
              <a:lnSpc>
                <a:spcPct val="100000"/>
              </a:lnSpc>
              <a:spcBef>
                <a:spcPts val="5"/>
              </a:spcBef>
            </a:pPr>
            <a:r>
              <a:rPr sz="200" b="1" spc="20" dirty="0">
                <a:solidFill>
                  <a:srgbClr val="BFBFBF"/>
                </a:solidFill>
                <a:latin typeface="Arial" panose="020B0604020202020204"/>
                <a:cs typeface="Arial" panose="020B0604020202020204"/>
              </a:rPr>
              <a:t>RESEARCH</a:t>
            </a:r>
            <a:r>
              <a:rPr sz="200" b="1" dirty="0">
                <a:solidFill>
                  <a:srgbClr val="BFBFBF"/>
                </a:solidFill>
                <a:latin typeface="Arial" panose="020B0604020202020204"/>
                <a:cs typeface="Arial" panose="020B0604020202020204"/>
              </a:rPr>
              <a:t> </a:t>
            </a:r>
            <a:r>
              <a:rPr sz="200" b="1" spc="15" dirty="0">
                <a:solidFill>
                  <a:srgbClr val="BFBFBF"/>
                </a:solidFill>
                <a:latin typeface="Arial" panose="020B0604020202020204"/>
                <a:cs typeface="Arial" panose="020B0604020202020204"/>
              </a:rPr>
              <a:t>POSTER</a:t>
            </a:r>
            <a:r>
              <a:rPr sz="200" b="1" dirty="0">
                <a:solidFill>
                  <a:srgbClr val="BFBFBF"/>
                </a:solidFill>
                <a:latin typeface="Arial" panose="020B0604020202020204"/>
                <a:cs typeface="Arial" panose="020B0604020202020204"/>
              </a:rPr>
              <a:t> </a:t>
            </a:r>
            <a:r>
              <a:rPr sz="200" b="1" spc="15" dirty="0">
                <a:solidFill>
                  <a:srgbClr val="BFBFBF"/>
                </a:solidFill>
                <a:latin typeface="Arial" panose="020B0604020202020204"/>
                <a:cs typeface="Arial" panose="020B0604020202020204"/>
              </a:rPr>
              <a:t>PRESENTATION</a:t>
            </a:r>
            <a:r>
              <a:rPr sz="200" b="1" dirty="0">
                <a:solidFill>
                  <a:srgbClr val="BFBFBF"/>
                </a:solidFill>
                <a:latin typeface="Arial" panose="020B0604020202020204"/>
                <a:cs typeface="Arial" panose="020B0604020202020204"/>
              </a:rPr>
              <a:t> </a:t>
            </a:r>
            <a:r>
              <a:rPr sz="200" b="1" spc="15" dirty="0">
                <a:solidFill>
                  <a:srgbClr val="BFBFBF"/>
                </a:solidFill>
                <a:latin typeface="Arial" panose="020B0604020202020204"/>
                <a:cs typeface="Arial" panose="020B0604020202020204"/>
              </a:rPr>
              <a:t>DESIGN</a:t>
            </a:r>
            <a:r>
              <a:rPr sz="200" b="1" spc="5" dirty="0">
                <a:solidFill>
                  <a:srgbClr val="BFBFBF"/>
                </a:solidFill>
                <a:latin typeface="Arial" panose="020B0604020202020204"/>
                <a:cs typeface="Arial" panose="020B0604020202020204"/>
              </a:rPr>
              <a:t> </a:t>
            </a:r>
            <a:r>
              <a:rPr sz="200" b="1" spc="20" dirty="0">
                <a:solidFill>
                  <a:srgbClr val="BFBFBF"/>
                </a:solidFill>
                <a:latin typeface="Arial" panose="020B0604020202020204"/>
                <a:cs typeface="Arial" panose="020B0604020202020204"/>
              </a:rPr>
              <a:t>©</a:t>
            </a:r>
            <a:r>
              <a:rPr sz="200" b="1" spc="-5" dirty="0">
                <a:solidFill>
                  <a:srgbClr val="BFBFBF"/>
                </a:solidFill>
                <a:latin typeface="Arial" panose="020B0604020202020204"/>
                <a:cs typeface="Arial" panose="020B0604020202020204"/>
              </a:rPr>
              <a:t> </a:t>
            </a:r>
            <a:r>
              <a:rPr sz="200" b="1" spc="10" dirty="0">
                <a:solidFill>
                  <a:srgbClr val="BFBFBF"/>
                </a:solidFill>
                <a:latin typeface="Arial" panose="020B0604020202020204"/>
                <a:cs typeface="Arial" panose="020B0604020202020204"/>
              </a:rPr>
              <a:t>2019</a:t>
            </a:r>
            <a:endParaRPr sz="200">
              <a:latin typeface="Arial" panose="020B0604020202020204"/>
              <a:cs typeface="Arial" panose="020B0604020202020204"/>
            </a:endParaRPr>
          </a:p>
          <a:p>
            <a:pPr>
              <a:lnSpc>
                <a:spcPct val="100000"/>
              </a:lnSpc>
              <a:spcBef>
                <a:spcPts val="100"/>
              </a:spcBef>
            </a:pPr>
            <a:r>
              <a:rPr sz="500" b="1" spc="-5" dirty="0">
                <a:solidFill>
                  <a:srgbClr val="BFBFBF"/>
                </a:solidFill>
                <a:latin typeface="Arial" panose="020B0604020202020204"/>
                <a:cs typeface="Arial" panose="020B0604020202020204"/>
                <a:hlinkClick r:id="rId1"/>
              </a:rPr>
              <a:t>www.</a:t>
            </a:r>
            <a:r>
              <a:rPr sz="500" b="1" dirty="0">
                <a:solidFill>
                  <a:srgbClr val="BFBFBF"/>
                </a:solidFill>
                <a:latin typeface="Arial" panose="020B0604020202020204"/>
                <a:cs typeface="Arial" panose="020B0604020202020204"/>
                <a:hlinkClick r:id="rId1"/>
              </a:rPr>
              <a:t>Pos</a:t>
            </a:r>
            <a:r>
              <a:rPr sz="500" b="1" spc="-5" dirty="0">
                <a:solidFill>
                  <a:srgbClr val="BFBFBF"/>
                </a:solidFill>
                <a:latin typeface="Arial" panose="020B0604020202020204"/>
                <a:cs typeface="Arial" panose="020B0604020202020204"/>
                <a:hlinkClick r:id="rId1"/>
              </a:rPr>
              <a:t>t</a:t>
            </a:r>
            <a:r>
              <a:rPr sz="500" b="1" dirty="0">
                <a:solidFill>
                  <a:srgbClr val="BFBFBF"/>
                </a:solidFill>
                <a:latin typeface="Arial" panose="020B0604020202020204"/>
                <a:cs typeface="Arial" panose="020B0604020202020204"/>
                <a:hlinkClick r:id="rId1"/>
              </a:rPr>
              <a:t>e</a:t>
            </a:r>
            <a:r>
              <a:rPr sz="500" b="1" spc="-5" dirty="0">
                <a:solidFill>
                  <a:srgbClr val="BFBFBF"/>
                </a:solidFill>
                <a:latin typeface="Arial" panose="020B0604020202020204"/>
                <a:cs typeface="Arial" panose="020B0604020202020204"/>
                <a:hlinkClick r:id="rId1"/>
              </a:rPr>
              <a:t>r</a:t>
            </a:r>
            <a:r>
              <a:rPr sz="500" b="1" dirty="0">
                <a:solidFill>
                  <a:srgbClr val="BFBFBF"/>
                </a:solidFill>
                <a:latin typeface="Arial" panose="020B0604020202020204"/>
                <a:cs typeface="Arial" panose="020B0604020202020204"/>
                <a:hlinkClick r:id="rId1"/>
              </a:rPr>
              <a:t>P</a:t>
            </a:r>
            <a:r>
              <a:rPr sz="500" b="1" spc="-5" dirty="0">
                <a:solidFill>
                  <a:srgbClr val="BFBFBF"/>
                </a:solidFill>
                <a:latin typeface="Arial" panose="020B0604020202020204"/>
                <a:cs typeface="Arial" panose="020B0604020202020204"/>
                <a:hlinkClick r:id="rId1"/>
              </a:rPr>
              <a:t>r</a:t>
            </a:r>
            <a:r>
              <a:rPr sz="500" b="1" dirty="0">
                <a:solidFill>
                  <a:srgbClr val="BFBFBF"/>
                </a:solidFill>
                <a:latin typeface="Arial" panose="020B0604020202020204"/>
                <a:cs typeface="Arial" panose="020B0604020202020204"/>
                <a:hlinkClick r:id="rId1"/>
              </a:rPr>
              <a:t>esen</a:t>
            </a:r>
            <a:r>
              <a:rPr sz="500" b="1" spc="-5" dirty="0">
                <a:solidFill>
                  <a:srgbClr val="BFBFBF"/>
                </a:solidFill>
                <a:latin typeface="Arial" panose="020B0604020202020204"/>
                <a:cs typeface="Arial" panose="020B0604020202020204"/>
                <a:hlinkClick r:id="rId1"/>
              </a:rPr>
              <a:t>t</a:t>
            </a:r>
            <a:r>
              <a:rPr sz="500" b="1" dirty="0">
                <a:solidFill>
                  <a:srgbClr val="BFBFBF"/>
                </a:solidFill>
                <a:latin typeface="Arial" panose="020B0604020202020204"/>
                <a:cs typeface="Arial" panose="020B0604020202020204"/>
                <a:hlinkClick r:id="rId1"/>
              </a:rPr>
              <a:t>a</a:t>
            </a:r>
            <a:r>
              <a:rPr sz="500" b="1" spc="-5" dirty="0">
                <a:solidFill>
                  <a:srgbClr val="BFBFBF"/>
                </a:solidFill>
                <a:latin typeface="Arial" panose="020B0604020202020204"/>
                <a:cs typeface="Arial" panose="020B0604020202020204"/>
                <a:hlinkClick r:id="rId1"/>
              </a:rPr>
              <a:t>ti</a:t>
            </a:r>
            <a:r>
              <a:rPr sz="500" b="1" dirty="0">
                <a:solidFill>
                  <a:srgbClr val="BFBFBF"/>
                </a:solidFill>
                <a:latin typeface="Arial" panose="020B0604020202020204"/>
                <a:cs typeface="Arial" panose="020B0604020202020204"/>
                <a:hlinkClick r:id="rId1"/>
              </a:rPr>
              <a:t>ons</a:t>
            </a:r>
            <a:r>
              <a:rPr sz="500" b="1" spc="-5" dirty="0">
                <a:solidFill>
                  <a:srgbClr val="BFBFBF"/>
                </a:solidFill>
                <a:latin typeface="Arial" panose="020B0604020202020204"/>
                <a:cs typeface="Arial" panose="020B0604020202020204"/>
                <a:hlinkClick r:id="rId1"/>
              </a:rPr>
              <a:t>.</a:t>
            </a:r>
            <a:r>
              <a:rPr sz="500" b="1" dirty="0">
                <a:solidFill>
                  <a:srgbClr val="BFBFBF"/>
                </a:solidFill>
                <a:latin typeface="Arial" panose="020B0604020202020204"/>
                <a:cs typeface="Arial" panose="020B0604020202020204"/>
                <a:hlinkClick r:id="rId1"/>
              </a:rPr>
              <a:t>com</a:t>
            </a:r>
            <a:endParaRPr sz="500">
              <a:latin typeface="Arial" panose="020B0604020202020204"/>
              <a:cs typeface="Arial" panose="020B0604020202020204"/>
            </a:endParaRPr>
          </a:p>
        </p:txBody>
      </p:sp>
      <p:sp>
        <p:nvSpPr>
          <p:cNvPr id="3" name="object 3"/>
          <p:cNvSpPr/>
          <p:nvPr/>
        </p:nvSpPr>
        <p:spPr>
          <a:xfrm>
            <a:off x="0" y="14675992"/>
            <a:ext cx="20104100" cy="0"/>
          </a:xfrm>
          <a:custGeom>
            <a:avLst/>
            <a:gdLst/>
            <a:ahLst/>
            <a:cxnLst/>
            <a:rect l="l" t="t" r="r" b="b"/>
            <a:pathLst>
              <a:path w="20104100">
                <a:moveTo>
                  <a:pt x="0" y="0"/>
                </a:moveTo>
                <a:lnTo>
                  <a:pt x="20104100" y="0"/>
                </a:lnTo>
              </a:path>
            </a:pathLst>
          </a:custGeom>
          <a:ln w="5817">
            <a:solidFill>
              <a:srgbClr val="85533D"/>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pic>
        <p:nvPicPr>
          <p:cNvPr id="4" name="object 4"/>
          <p:cNvPicPr/>
          <p:nvPr/>
        </p:nvPicPr>
        <p:blipFill>
          <a:blip r:embed="rId2" cstate="print"/>
          <a:stretch>
            <a:fillRect/>
          </a:stretch>
        </p:blipFill>
        <p:spPr>
          <a:xfrm>
            <a:off x="5014390" y="2561655"/>
            <a:ext cx="23269" cy="11756524"/>
          </a:xfrm>
          <a:prstGeom prst="rect">
            <a:avLst/>
          </a:prstGeom>
        </p:spPr>
      </p:pic>
      <p:pic>
        <p:nvPicPr>
          <p:cNvPr id="5" name="object 5"/>
          <p:cNvPicPr/>
          <p:nvPr/>
        </p:nvPicPr>
        <p:blipFill>
          <a:blip r:embed="rId3" cstate="print"/>
          <a:stretch>
            <a:fillRect/>
          </a:stretch>
        </p:blipFill>
        <p:spPr>
          <a:xfrm>
            <a:off x="10032662" y="2561655"/>
            <a:ext cx="23268" cy="11756524"/>
          </a:xfrm>
          <a:prstGeom prst="rect">
            <a:avLst/>
          </a:prstGeom>
        </p:spPr>
      </p:pic>
      <p:pic>
        <p:nvPicPr>
          <p:cNvPr id="6" name="object 6"/>
          <p:cNvPicPr/>
          <p:nvPr/>
        </p:nvPicPr>
        <p:blipFill>
          <a:blip r:embed="rId4" cstate="print"/>
          <a:stretch>
            <a:fillRect/>
          </a:stretch>
        </p:blipFill>
        <p:spPr>
          <a:xfrm>
            <a:off x="15043171" y="2561655"/>
            <a:ext cx="23268" cy="11756524"/>
          </a:xfrm>
          <a:prstGeom prst="rect">
            <a:avLst/>
          </a:prstGeom>
        </p:spPr>
      </p:pic>
      <p:sp>
        <p:nvSpPr>
          <p:cNvPr id="8" name="object 8"/>
          <p:cNvSpPr txBox="1"/>
          <p:nvPr/>
        </p:nvSpPr>
        <p:spPr>
          <a:xfrm>
            <a:off x="251682" y="10457254"/>
            <a:ext cx="948690" cy="209032"/>
          </a:xfrm>
          <a:prstGeom prst="rect">
            <a:avLst/>
          </a:prstGeom>
        </p:spPr>
        <p:txBody>
          <a:bodyPr vert="horz" wrap="square" lIns="0" tIns="16510" rIns="0" bIns="0" rtlCol="0">
            <a:spAutoFit/>
          </a:bodyPr>
          <a:lstStyle/>
          <a:p>
            <a:pPr marL="12700">
              <a:lnSpc>
                <a:spcPct val="100000"/>
              </a:lnSpc>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标题</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10" name="object 10"/>
          <p:cNvSpPr txBox="1"/>
          <p:nvPr/>
        </p:nvSpPr>
        <p:spPr>
          <a:xfrm>
            <a:off x="10249833" y="2593498"/>
            <a:ext cx="4607560" cy="224155"/>
          </a:xfrm>
          <a:prstGeom prst="rect">
            <a:avLst/>
          </a:prstGeom>
          <a:solidFill>
            <a:srgbClr val="1F497D"/>
          </a:solidFill>
        </p:spPr>
        <p:txBody>
          <a:bodyPr vert="horz" wrap="square" lIns="0" tIns="33019" rIns="0" bIns="0" rtlCol="0">
            <a:spAutoFit/>
          </a:bodyPr>
          <a:lstStyle/>
          <a:p>
            <a:pPr marL="41275">
              <a:spcBef>
                <a:spcPts val="26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机器学习</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11" name="object 11"/>
          <p:cNvSpPr/>
          <p:nvPr/>
        </p:nvSpPr>
        <p:spPr>
          <a:xfrm>
            <a:off x="15294223" y="2593498"/>
            <a:ext cx="4602480" cy="281940"/>
          </a:xfrm>
          <a:custGeom>
            <a:avLst/>
            <a:gdLst/>
            <a:ahLst/>
            <a:cxnLst/>
            <a:rect l="l" t="t" r="r" b="b"/>
            <a:pathLst>
              <a:path w="4602480" h="281939">
                <a:moveTo>
                  <a:pt x="4601977" y="0"/>
                </a:moveTo>
                <a:lnTo>
                  <a:pt x="0" y="0"/>
                </a:lnTo>
                <a:lnTo>
                  <a:pt x="0" y="281946"/>
                </a:lnTo>
                <a:lnTo>
                  <a:pt x="4601977" y="281946"/>
                </a:lnTo>
                <a:lnTo>
                  <a:pt x="4601977" y="0"/>
                </a:lnTo>
                <a:close/>
              </a:path>
            </a:pathLst>
          </a:custGeom>
          <a:solidFill>
            <a:srgbClr val="1F497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2" name="object 12"/>
          <p:cNvSpPr txBox="1"/>
          <p:nvPr/>
        </p:nvSpPr>
        <p:spPr>
          <a:xfrm>
            <a:off x="15323407" y="2612467"/>
            <a:ext cx="840105" cy="417830"/>
          </a:xfrm>
          <a:prstGeom prst="rect">
            <a:avLst/>
          </a:prstGeom>
        </p:spPr>
        <p:txBody>
          <a:bodyPr vert="horz" wrap="square" lIns="0" tIns="16510" rIns="0" bIns="0" rtlCol="0">
            <a:spAutoFit/>
          </a:bodyPr>
          <a:lstStyle/>
          <a:p>
            <a:pPr marL="12700">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深度学习</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a:p>
            <a:pPr marL="12700">
              <a:lnSpc>
                <a:spcPct val="100000"/>
              </a:lnSpc>
              <a:spcBef>
                <a:spcPts val="130"/>
              </a:spcBef>
            </a:pPr>
            <a:endParaRPr sz="1250" dirty="0">
              <a:latin typeface="黑体" panose="02010609060101010101" pitchFamily="49" charset="-122"/>
              <a:ea typeface="黑体" panose="02010609060101010101" pitchFamily="49" charset="-122"/>
              <a:cs typeface="Arial" panose="020B0604020202020204"/>
            </a:endParaRPr>
          </a:p>
        </p:txBody>
      </p:sp>
      <p:sp>
        <p:nvSpPr>
          <p:cNvPr id="15" name="object 15"/>
          <p:cNvSpPr txBox="1"/>
          <p:nvPr/>
        </p:nvSpPr>
        <p:spPr>
          <a:xfrm>
            <a:off x="15323407" y="9632148"/>
            <a:ext cx="1193165" cy="209032"/>
          </a:xfrm>
          <a:prstGeom prst="rect">
            <a:avLst/>
          </a:prstGeom>
        </p:spPr>
        <p:txBody>
          <a:bodyPr vert="horz" wrap="square" lIns="0" tIns="16510" rIns="0" bIns="0" rtlCol="0">
            <a:spAutoFit/>
          </a:bodyPr>
          <a:lstStyle/>
          <a:p>
            <a:pPr marL="12700">
              <a:lnSpc>
                <a:spcPct val="100000"/>
              </a:lnSpc>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标题</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18" name="object 18"/>
          <p:cNvSpPr txBox="1"/>
          <p:nvPr/>
        </p:nvSpPr>
        <p:spPr>
          <a:xfrm>
            <a:off x="15323407" y="10916577"/>
            <a:ext cx="1754505" cy="209032"/>
          </a:xfrm>
          <a:prstGeom prst="rect">
            <a:avLst/>
          </a:prstGeom>
        </p:spPr>
        <p:txBody>
          <a:bodyPr vert="horz" wrap="square" lIns="0" tIns="16510" rIns="0" bIns="0" rtlCol="0">
            <a:spAutoFit/>
          </a:bodyPr>
          <a:lstStyle/>
          <a:p>
            <a:pPr marL="12700">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标题</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21" name="object 21"/>
          <p:cNvSpPr txBox="1"/>
          <p:nvPr/>
        </p:nvSpPr>
        <p:spPr>
          <a:xfrm>
            <a:off x="248051" y="1221468"/>
            <a:ext cx="8134984" cy="834390"/>
          </a:xfrm>
          <a:prstGeom prst="rect">
            <a:avLst/>
          </a:prstGeom>
        </p:spPr>
        <p:txBody>
          <a:bodyPr vert="horz" wrap="square" lIns="0" tIns="12065" rIns="0" bIns="0" rtlCol="0">
            <a:spAutoFit/>
          </a:bodyPr>
          <a:lstStyle/>
          <a:p>
            <a:pPr marL="12700">
              <a:lnSpc>
                <a:spcPct val="100000"/>
              </a:lnSpc>
              <a:spcBef>
                <a:spcPts val="95"/>
              </a:spcBef>
            </a:pP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作者：王亦成</a:t>
            </a:r>
            <a:r>
              <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rPr>
              <a:t> </a:t>
            </a: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岑雯莹</a:t>
            </a:r>
            <a:r>
              <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rPr>
              <a:t> </a:t>
            </a: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钟璟文</a:t>
            </a:r>
            <a:r>
              <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rPr>
              <a:t> </a:t>
            </a: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李烨</a:t>
            </a:r>
            <a:r>
              <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rPr>
              <a:t> </a:t>
            </a: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邵浩林</a:t>
            </a:r>
            <a:r>
              <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rPr>
              <a:t> </a:t>
            </a:r>
            <a:r>
              <a:rPr lang="zh-CN" altLang="en-US" sz="1650" spc="10" dirty="0">
                <a:solidFill>
                  <a:srgbClr val="644030"/>
                </a:solidFill>
                <a:latin typeface="微软雅黑" panose="020B0503020204020204" pitchFamily="34" charset="-122"/>
                <a:ea typeface="微软雅黑" panose="020B0503020204020204" pitchFamily="34" charset="-122"/>
                <a:cs typeface="Arial" panose="020B0604020202020204"/>
              </a:rPr>
              <a:t>孟毓洁</a:t>
            </a:r>
            <a:endParaRPr lang="en-US" altLang="zh-CN" sz="1650" spc="10" dirty="0">
              <a:solidFill>
                <a:srgbClr val="644030"/>
              </a:solidFill>
              <a:latin typeface="微软雅黑" panose="020B0503020204020204" pitchFamily="34" charset="-122"/>
              <a:ea typeface="微软雅黑" panose="020B0503020204020204" pitchFamily="34" charset="-122"/>
              <a:cs typeface="Arial" panose="020B0604020202020204"/>
            </a:endParaRPr>
          </a:p>
          <a:p>
            <a:pPr marL="12700">
              <a:lnSpc>
                <a:spcPct val="100000"/>
              </a:lnSpc>
              <a:spcBef>
                <a:spcPts val="95"/>
              </a:spcBef>
            </a:pPr>
            <a:endParaRPr sz="1900" dirty="0">
              <a:latin typeface="微软雅黑" panose="020B0503020204020204" pitchFamily="34" charset="-122"/>
              <a:ea typeface="微软雅黑" panose="020B0503020204020204" pitchFamily="34" charset="-122"/>
              <a:cs typeface="Arial" panose="020B0604020202020204"/>
            </a:endParaRPr>
          </a:p>
          <a:p>
            <a:pPr marL="12700">
              <a:lnSpc>
                <a:spcPct val="100000"/>
              </a:lnSpc>
            </a:pPr>
            <a:r>
              <a:rPr sz="1650" spc="5" dirty="0">
                <a:solidFill>
                  <a:srgbClr val="644030"/>
                </a:solidFill>
                <a:latin typeface="微软雅黑" panose="020B0503020204020204" pitchFamily="34" charset="-122"/>
                <a:ea typeface="微软雅黑" panose="020B0503020204020204" pitchFamily="34" charset="-122"/>
                <a:cs typeface="Arial" panose="020B0604020202020204"/>
              </a:rPr>
              <a:t>Department</a:t>
            </a:r>
            <a:r>
              <a:rPr sz="1650" dirty="0">
                <a:solidFill>
                  <a:srgbClr val="644030"/>
                </a:solidFill>
                <a:latin typeface="微软雅黑" panose="020B0503020204020204" pitchFamily="34" charset="-122"/>
                <a:ea typeface="微软雅黑" panose="020B0503020204020204" pitchFamily="34" charset="-122"/>
                <a:cs typeface="Arial" panose="020B0604020202020204"/>
              </a:rPr>
              <a:t> </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of</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 </a:t>
            </a:r>
            <a:r>
              <a:rPr lang="en-US" sz="1650" spc="5" dirty="0">
                <a:solidFill>
                  <a:srgbClr val="644030"/>
                </a:solidFill>
                <a:latin typeface="微软雅黑" panose="020B0503020204020204" pitchFamily="34" charset="-122"/>
                <a:ea typeface="微软雅黑" panose="020B0503020204020204" pitchFamily="34" charset="-122"/>
                <a:cs typeface="Arial" panose="020B0604020202020204"/>
              </a:rPr>
              <a:t>Earth Science</a:t>
            </a:r>
            <a:r>
              <a:rPr sz="1650" spc="15" dirty="0">
                <a:solidFill>
                  <a:srgbClr val="644030"/>
                </a:solidFill>
                <a:latin typeface="微软雅黑" panose="020B0503020204020204" pitchFamily="34" charset="-122"/>
                <a:ea typeface="微软雅黑" panose="020B0503020204020204" pitchFamily="34" charset="-122"/>
                <a:cs typeface="Arial" panose="020B0604020202020204"/>
              </a:rPr>
              <a:t>,</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 </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University</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 </a:t>
            </a:r>
            <a:r>
              <a:rPr sz="1650" spc="-5" dirty="0">
                <a:solidFill>
                  <a:srgbClr val="644030"/>
                </a:solidFill>
                <a:latin typeface="微软雅黑" panose="020B0503020204020204" pitchFamily="34" charset="-122"/>
                <a:ea typeface="微软雅黑" panose="020B0503020204020204" pitchFamily="34" charset="-122"/>
                <a:cs typeface="Arial" panose="020B0604020202020204"/>
              </a:rPr>
              <a:t>of</a:t>
            </a:r>
            <a:r>
              <a:rPr sz="1650" dirty="0">
                <a:solidFill>
                  <a:srgbClr val="644030"/>
                </a:solidFill>
                <a:latin typeface="微软雅黑" panose="020B0503020204020204" pitchFamily="34" charset="-122"/>
                <a:ea typeface="微软雅黑" panose="020B0503020204020204" pitchFamily="34" charset="-122"/>
                <a:cs typeface="Arial" panose="020B0604020202020204"/>
              </a:rPr>
              <a:t> </a:t>
            </a:r>
            <a:r>
              <a:rPr lang="en-US" sz="1650" dirty="0">
                <a:solidFill>
                  <a:srgbClr val="644030"/>
                </a:solidFill>
                <a:latin typeface="微软雅黑" panose="020B0503020204020204" pitchFamily="34" charset="-122"/>
                <a:ea typeface="微软雅黑" panose="020B0503020204020204" pitchFamily="34" charset="-122"/>
                <a:cs typeface="Arial" panose="020B0604020202020204"/>
              </a:rPr>
              <a:t>Zhejiang</a:t>
            </a:r>
            <a:endParaRPr lang="en-US" sz="1650" dirty="0">
              <a:solidFill>
                <a:srgbClr val="644030"/>
              </a:solidFill>
              <a:latin typeface="微软雅黑" panose="020B0503020204020204" pitchFamily="34" charset="-122"/>
              <a:ea typeface="微软雅黑" panose="020B0503020204020204" pitchFamily="34" charset="-122"/>
              <a:cs typeface="Arial" panose="020B0604020202020204"/>
            </a:endParaRPr>
          </a:p>
        </p:txBody>
      </p:sp>
      <p:sp>
        <p:nvSpPr>
          <p:cNvPr id="22" name="object 22"/>
          <p:cNvSpPr txBox="1"/>
          <p:nvPr/>
        </p:nvSpPr>
        <p:spPr>
          <a:xfrm>
            <a:off x="232476" y="385127"/>
            <a:ext cx="14738048" cy="440055"/>
          </a:xfrm>
          <a:prstGeom prst="rect">
            <a:avLst/>
          </a:prstGeom>
        </p:spPr>
        <p:txBody>
          <a:bodyPr vert="horz" wrap="square" lIns="0" tIns="17145" rIns="0" bIns="0" rtlCol="0">
            <a:spAutoFit/>
          </a:bodyPr>
          <a:lstStyle/>
          <a:p>
            <a:pPr marL="12700">
              <a:lnSpc>
                <a:spcPct val="100000"/>
              </a:lnSpc>
              <a:spcBef>
                <a:spcPts val="135"/>
              </a:spcBef>
            </a:pPr>
            <a:r>
              <a:rPr lang="zh-CN" altLang="en-US" sz="2750" spc="55" dirty="0">
                <a:solidFill>
                  <a:srgbClr val="644030"/>
                </a:solidFill>
                <a:latin typeface="微软雅黑" panose="020B0503020204020204" pitchFamily="34" charset="-122"/>
                <a:ea typeface="微软雅黑" panose="020B0503020204020204" pitchFamily="34" charset="-122"/>
                <a:cs typeface="Arial" panose="020B0604020202020204"/>
              </a:rPr>
              <a:t>林业变化信息提取</a:t>
            </a:r>
            <a:endParaRPr lang="zh-CN" altLang="en-US" sz="2750" spc="55" dirty="0">
              <a:solidFill>
                <a:srgbClr val="644030"/>
              </a:solidFill>
              <a:latin typeface="微软雅黑" panose="020B0503020204020204" pitchFamily="34" charset="-122"/>
              <a:ea typeface="微软雅黑" panose="020B0503020204020204" pitchFamily="34" charset="-122"/>
              <a:cs typeface="Arial" panose="020B0604020202020204"/>
            </a:endParaRPr>
          </a:p>
        </p:txBody>
      </p:sp>
      <p:sp>
        <p:nvSpPr>
          <p:cNvPr id="23" name="object 23"/>
          <p:cNvSpPr txBox="1"/>
          <p:nvPr/>
        </p:nvSpPr>
        <p:spPr>
          <a:xfrm>
            <a:off x="5316220" y="2968625"/>
            <a:ext cx="4583430" cy="850900"/>
          </a:xfrm>
          <a:prstGeom prst="rect">
            <a:avLst/>
          </a:prstGeom>
          <a:solidFill>
            <a:srgbClr val="CCDDEA"/>
          </a:solidFill>
        </p:spPr>
        <p:txBody>
          <a:bodyPr vert="horz" wrap="square" lIns="0" tIns="92075" rIns="0" bIns="0" rtlCol="0">
            <a:noAutofit/>
          </a:bodyPr>
          <a:lstStyle/>
          <a:p>
            <a:pPr marL="104140" marR="96520" algn="just">
              <a:lnSpc>
                <a:spcPct val="103000"/>
              </a:lnSpc>
              <a:spcBef>
                <a:spcPts val="725"/>
              </a:spcBef>
            </a:pPr>
            <a:r>
              <a:rPr sz="1250" b="1" spc="10" dirty="0">
                <a:solidFill>
                  <a:srgbClr val="637052"/>
                </a:solidFill>
                <a:latin typeface="微软雅黑" panose="020B0503020204020204" pitchFamily="34" charset="-122"/>
                <a:ea typeface="微软雅黑" panose="020B0503020204020204" pitchFamily="34" charset="-122"/>
                <a:cs typeface="Arial" panose="020B0604020202020204"/>
              </a:rPr>
              <a:t>1</a:t>
            </a:r>
            <a:r>
              <a:rPr 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实验思路</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本项目利用植被指数以及纹理指数，并</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使用</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机器学习算法，比较不同模型识别结果，以提高林地检测精度。</a:t>
            </a:r>
            <a:endPar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28" name="object 28"/>
          <p:cNvSpPr txBox="1"/>
          <p:nvPr/>
        </p:nvSpPr>
        <p:spPr>
          <a:xfrm>
            <a:off x="5316162" y="3959444"/>
            <a:ext cx="1677670" cy="181610"/>
          </a:xfrm>
          <a:prstGeom prst="rect">
            <a:avLst/>
          </a:prstGeom>
        </p:spPr>
        <p:txBody>
          <a:bodyPr vert="horz" wrap="square" lIns="0" tIns="12700" rIns="0" bIns="0" rtlCol="0">
            <a:spAutoFit/>
          </a:bodyPr>
          <a:lstStyle/>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1.1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指数计算</a:t>
            </a:r>
            <a:endPar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sp>
        <p:nvSpPr>
          <p:cNvPr id="29" name="object 29"/>
          <p:cNvSpPr txBox="1"/>
          <p:nvPr/>
        </p:nvSpPr>
        <p:spPr>
          <a:xfrm>
            <a:off x="5316162" y="4207624"/>
            <a:ext cx="4544060" cy="3859530"/>
          </a:xfrm>
          <a:prstGeom prst="rect">
            <a:avLst/>
          </a:prstGeom>
        </p:spPr>
        <p:txBody>
          <a:bodyPr vert="horz" wrap="square" lIns="0" tIns="12700" rIns="0" bIns="0" rtlCol="0">
            <a:spAutoFit/>
          </a:bodyPr>
          <a:lstStyle/>
          <a:p>
            <a:pPr marL="221615" marR="5080" indent="-209550" algn="just" defTabSz="-635" fontAlgn="auto">
              <a:lnSpc>
                <a:spcPct val="150000"/>
              </a:lnSpc>
              <a:spcBef>
                <a:spcPts val="100"/>
              </a:spcBef>
              <a:buChar char="•"/>
              <a:tabLst>
                <a:tab pos="222250" algn="l"/>
              </a:tabLst>
            </a:pP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参考</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相关论文</a:t>
            </a: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，我们根据红、蓝、近红外波段计算植被指数，并对红、蓝、绿、近红外四个波段计算纹理指数，将计算得到的所有指数合并到一个特征向量中。</a:t>
            </a:r>
            <a:endParaRPr 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221615" marR="5080" indent="-209550" algn="just" defTabSz="-635" fontAlgn="auto">
              <a:lnSpc>
                <a:spcPct val="150000"/>
              </a:lnSpc>
              <a:spcBef>
                <a:spcPts val="100"/>
              </a:spcBef>
              <a:buChar char="•"/>
              <a:tabLst>
                <a:tab pos="222250" algn="l"/>
              </a:tabLst>
            </a:pPr>
            <a:r>
              <a:rPr lang="zh-CN" altLang="en-US" sz="1000" spc="-5" dirty="0">
                <a:solidFill>
                  <a:srgbClr val="6F7B63"/>
                </a:solidFill>
                <a:latin typeface="微软雅黑" panose="020B0503020204020204" pitchFamily="34" charset="-122"/>
                <a:ea typeface="微软雅黑" panose="020B0503020204020204" pitchFamily="34" charset="-122"/>
                <a:cs typeface="微软雅黑" panose="020B0503020204020204" pitchFamily="34" charset="-122"/>
              </a:rPr>
              <a:t>计算的植被指数包括</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NDVI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RVI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DVI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ExG</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VDVI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NGBDI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NGRDI</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spc="-5" dirty="0">
                <a:solidFill>
                  <a:srgbClr val="6F7B63"/>
                </a:solidFill>
                <a:latin typeface="微软雅黑" panose="020B0503020204020204" pitchFamily="34" charset="-122"/>
                <a:ea typeface="微软雅黑" panose="020B0503020204020204" pitchFamily="34" charset="-122"/>
                <a:cs typeface="微软雅黑" panose="020B0503020204020204" pitchFamily="34" charset="-122"/>
                <a:sym typeface="+mn-ea"/>
              </a:rPr>
              <a:t>植被指数可视化结果：</a:t>
            </a:r>
            <a:endParaRPr lang="zh-CN" altLang="en-US" sz="1000" spc="-5" dirty="0">
              <a:solidFill>
                <a:srgbClr val="6F7B6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65" marR="5080" indent="0" algn="just" defTabSz="-635" fontAlgn="auto">
              <a:lnSpc>
                <a:spcPct val="150000"/>
              </a:lnSpc>
              <a:spcBef>
                <a:spcPts val="100"/>
              </a:spcBef>
              <a:buNone/>
              <a:tabLst>
                <a:tab pos="222250" algn="l"/>
              </a:tabLst>
            </a:pP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同时分别对</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R</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NIR</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四个波段提取</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energy, correlation, contrast, homogeneity ,</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公式：</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1615" marR="5080" indent="-209550" algn="just" defTabSz="-635" fontAlgn="auto">
              <a:lnSpc>
                <a:spcPct val="150000"/>
              </a:lnSpc>
              <a:spcBef>
                <a:spcPts val="100"/>
              </a:spcBef>
              <a:buChar char="•"/>
              <a:tabLst>
                <a:tab pos="222250" algn="l"/>
              </a:tabLst>
            </a:pPr>
            <a:endParaRPr lang="zh-CN" altLang="en-US" sz="1000" spc="-5" dirty="0">
              <a:solidFill>
                <a:srgbClr val="6F7B6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object 31"/>
          <p:cNvSpPr/>
          <p:nvPr/>
        </p:nvSpPr>
        <p:spPr>
          <a:xfrm>
            <a:off x="218865" y="2590677"/>
            <a:ext cx="4607560" cy="281940"/>
          </a:xfrm>
          <a:custGeom>
            <a:avLst/>
            <a:gdLst/>
            <a:ahLst/>
            <a:cxnLst/>
            <a:rect l="l" t="t" r="r" b="b"/>
            <a:pathLst>
              <a:path w="4607560" h="281939">
                <a:moveTo>
                  <a:pt x="4607189" y="0"/>
                </a:moveTo>
                <a:lnTo>
                  <a:pt x="0" y="0"/>
                </a:lnTo>
                <a:lnTo>
                  <a:pt x="0" y="281946"/>
                </a:lnTo>
                <a:lnTo>
                  <a:pt x="4607189" y="281946"/>
                </a:lnTo>
                <a:lnTo>
                  <a:pt x="4607189" y="0"/>
                </a:lnTo>
                <a:close/>
              </a:path>
            </a:pathLst>
          </a:custGeom>
          <a:solidFill>
            <a:srgbClr val="1F497D"/>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32" name="object 32"/>
          <p:cNvSpPr txBox="1"/>
          <p:nvPr/>
        </p:nvSpPr>
        <p:spPr>
          <a:xfrm>
            <a:off x="248047" y="2609674"/>
            <a:ext cx="1422003" cy="209525"/>
          </a:xfrm>
          <a:prstGeom prst="rect">
            <a:avLst/>
          </a:prstGeom>
        </p:spPr>
        <p:txBody>
          <a:bodyPr vert="horz" wrap="square" lIns="0" tIns="16510" rIns="0" bIns="0" rtlCol="0">
            <a:spAutoFit/>
          </a:bodyPr>
          <a:lstStyle/>
          <a:p>
            <a:pPr marL="12700">
              <a:lnSpc>
                <a:spcPct val="100000"/>
              </a:lnSpc>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数据收集与处理</a:t>
            </a:r>
            <a:endParaRPr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33" name="object 33"/>
          <p:cNvSpPr/>
          <p:nvPr/>
        </p:nvSpPr>
        <p:spPr>
          <a:xfrm>
            <a:off x="107538" y="14744135"/>
            <a:ext cx="1217295" cy="334010"/>
          </a:xfrm>
          <a:custGeom>
            <a:avLst/>
            <a:gdLst/>
            <a:ahLst/>
            <a:cxnLst/>
            <a:rect l="l" t="t" r="r" b="b"/>
            <a:pathLst>
              <a:path w="1217295" h="334009">
                <a:moveTo>
                  <a:pt x="1216887" y="0"/>
                </a:moveTo>
                <a:lnTo>
                  <a:pt x="0" y="0"/>
                </a:lnTo>
                <a:lnTo>
                  <a:pt x="0" y="333936"/>
                </a:lnTo>
                <a:lnTo>
                  <a:pt x="1216887" y="333936"/>
                </a:lnTo>
                <a:lnTo>
                  <a:pt x="1216887" y="0"/>
                </a:lnTo>
                <a:close/>
              </a:path>
            </a:pathLst>
          </a:custGeom>
          <a:solidFill>
            <a:srgbClr val="FFFFFF"/>
          </a:solidFill>
        </p:spPr>
        <p:txBody>
          <a:bodyPr wrap="square" lIns="0" tIns="0" rIns="0" bIns="0" rtlCol="0"/>
          <a:lstStyle/>
          <a:p/>
        </p:txBody>
      </p:sp>
      <p:sp>
        <p:nvSpPr>
          <p:cNvPr id="103" name="object 103"/>
          <p:cNvSpPr txBox="1"/>
          <p:nvPr/>
        </p:nvSpPr>
        <p:spPr>
          <a:xfrm>
            <a:off x="235983" y="3494200"/>
            <a:ext cx="4548505" cy="1384097"/>
          </a:xfrm>
          <a:prstGeom prst="rect">
            <a:avLst/>
          </a:prstGeom>
        </p:spPr>
        <p:txBody>
          <a:bodyPr vert="horz" wrap="square" lIns="0" tIns="13335" rIns="0" bIns="0" rtlCol="0">
            <a:spAutoFit/>
          </a:bodyPr>
          <a:lstStyle/>
          <a:p>
            <a:pPr marL="169545" marR="5080" indent="-157480" algn="just" defTabSz="-635">
              <a:lnSpc>
                <a:spcPct val="150000"/>
              </a:lnSpc>
              <a:spcBef>
                <a:spcPts val="85"/>
              </a:spcBef>
              <a:buChar char="•"/>
              <a:tabLst>
                <a:tab pos="170180" algn="l"/>
              </a:tabLst>
            </a:pP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Planet</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，是由数以百计的</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Dove(10cm x 10cm x 30cm)</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卫星组成的全球超大的微小卫星群。卫星星座的最大特点是可以为客户提供快速更新的商用卫星影像，此星座能以</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3</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米的分辨率提供大范围的地球影像，其覆盖的广度和更新程度都是无与伦比的。</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Planet</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卫星星群共有 </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170 </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余颗在轨卫星，分辨率为</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3m</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，每天对全球陆地和重点海域进行多次成像。</a:t>
            </a:r>
            <a:endParaRPr lang="en-US" altLang="zh-CN" sz="1000" dirty="0">
              <a:latin typeface="微软雅黑" panose="020B0503020204020204" pitchFamily="34" charset="-122"/>
              <a:ea typeface="微软雅黑" panose="020B0503020204020204" pitchFamily="34" charset="-122"/>
              <a:cs typeface="Arial" panose="020B0604020202020204"/>
            </a:endParaRPr>
          </a:p>
          <a:p>
            <a:pPr marL="169545" marR="5080" indent="-157480" algn="just" defTabSz="-635">
              <a:lnSpc>
                <a:spcPct val="150000"/>
              </a:lnSpc>
              <a:spcBef>
                <a:spcPts val="85"/>
              </a:spcBef>
              <a:buFontTx/>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数据特点：数据覆盖率高，可实现全球每日覆盖；无需编程，每日自主拍摄。</a:t>
            </a:r>
            <a:endParaRPr lang="en-US" altLang="zh-CN" sz="1100" dirty="0">
              <a:latin typeface="微软雅黑" panose="020B0503020204020204" pitchFamily="34" charset="-122"/>
              <a:ea typeface="微软雅黑" panose="020B0503020204020204" pitchFamily="34" charset="-122"/>
              <a:cs typeface="Arial" panose="020B0604020202020204"/>
            </a:endParaRPr>
          </a:p>
        </p:txBody>
      </p:sp>
      <p:sp>
        <p:nvSpPr>
          <p:cNvPr id="236" name="object 236"/>
          <p:cNvSpPr txBox="1"/>
          <p:nvPr/>
        </p:nvSpPr>
        <p:spPr>
          <a:xfrm>
            <a:off x="5316220" y="2609675"/>
            <a:ext cx="4583430" cy="227330"/>
          </a:xfrm>
          <a:prstGeom prst="rect">
            <a:avLst/>
          </a:prstGeom>
          <a:solidFill>
            <a:srgbClr val="1F497D"/>
          </a:solidFill>
        </p:spPr>
        <p:txBody>
          <a:bodyPr vert="horz" wrap="square" lIns="0" tIns="35560" rIns="0" bIns="0" rtlCol="0">
            <a:spAutoFit/>
          </a:bodyPr>
          <a:lstStyle/>
          <a:p>
            <a:pPr marL="41275">
              <a:spcBef>
                <a:spcPts val="28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机器学习</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300" name="矩形 299"/>
          <p:cNvSpPr/>
          <p:nvPr/>
        </p:nvSpPr>
        <p:spPr>
          <a:xfrm>
            <a:off x="15451429" y="610234"/>
            <a:ext cx="4295218" cy="136459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02" name="图片 3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4304" y="779889"/>
            <a:ext cx="3613563" cy="1045627"/>
          </a:xfrm>
          <a:prstGeom prst="rect">
            <a:avLst/>
          </a:prstGeom>
        </p:spPr>
      </p:pic>
      <p:sp>
        <p:nvSpPr>
          <p:cNvPr id="40" name="object 28"/>
          <p:cNvSpPr txBox="1"/>
          <p:nvPr>
            <p:custDataLst>
              <p:tags r:id="rId6"/>
            </p:custDataLst>
          </p:nvPr>
        </p:nvSpPr>
        <p:spPr>
          <a:xfrm>
            <a:off x="5316220" y="9270365"/>
            <a:ext cx="1967230" cy="181610"/>
          </a:xfrm>
          <a:prstGeom prst="rect">
            <a:avLst/>
          </a:prstGeom>
        </p:spPr>
        <p:txBody>
          <a:bodyPr vert="horz" wrap="square" lIns="0" tIns="12700" rIns="0" bIns="0" rtlCol="0">
            <a:spAutoFit/>
          </a:bodyPr>
          <a:lstStyle/>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1.2 </a:t>
            </a:r>
            <a:r>
              <a:rPr lang="zh-CN" altLang="en-US" sz="1100" b="1"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指数筛选</a:t>
            </a:r>
            <a:endParaRPr lang="zh-CN" altLang="en-US" sz="1100" b="1" spc="10" dirty="0">
              <a:solidFill>
                <a:srgbClr val="637052"/>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59" name="object 29"/>
          <p:cNvSpPr txBox="1"/>
          <p:nvPr>
            <p:custDataLst>
              <p:tags r:id="rId7"/>
            </p:custDataLst>
          </p:nvPr>
        </p:nvSpPr>
        <p:spPr>
          <a:xfrm>
            <a:off x="5327592" y="9542259"/>
            <a:ext cx="4544060" cy="961390"/>
          </a:xfrm>
          <a:prstGeom prst="rect">
            <a:avLst/>
          </a:prstGeom>
        </p:spPr>
        <p:txBody>
          <a:bodyPr vert="horz" wrap="square" lIns="0" tIns="12700" rIns="0" bIns="0" rtlCol="0">
            <a:spAutoFit/>
          </a:bodyPr>
          <a:lstStyle/>
          <a:p>
            <a:pPr marL="221615" marR="5080" indent="-209550" algn="just" defTabSz="-635" fontAlgn="auto">
              <a:lnSpc>
                <a:spcPct val="150000"/>
              </a:lnSpc>
              <a:spcBef>
                <a:spcPts val="100"/>
              </a:spcBef>
              <a:buChar char="•"/>
              <a:tabLst>
                <a:tab pos="222250" algn="l"/>
              </a:tabLst>
            </a:pPr>
            <a:r>
              <a:rPr sz="1000" spc="-5" dirty="0">
                <a:solidFill>
                  <a:srgbClr val="6F7B63"/>
                </a:solidFill>
                <a:latin typeface="微软雅黑" panose="020B0503020204020204" pitchFamily="34" charset="-122"/>
                <a:ea typeface="微软雅黑" panose="020B0503020204020204" pitchFamily="34" charset="-122"/>
                <a:cs typeface="Arial" panose="020B0604020202020204"/>
              </a:rPr>
              <a:t>计算得到的所有指数</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与原有</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R</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B</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G</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NIR</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波段以及影像标注后图层</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合并到一个特征向量中。</a:t>
            </a:r>
            <a:endParaRPr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221615" marR="5080" indent="-209550" algn="just" defTabSz="-635" fontAlgn="auto">
              <a:lnSpc>
                <a:spcPct val="150000"/>
              </a:lnSpc>
              <a:spcBef>
                <a:spcPts val="100"/>
              </a:spcBef>
              <a:buChar char="•"/>
              <a:tabLst>
                <a:tab pos="222250" algn="l"/>
              </a:tabLst>
            </a:pPr>
            <a:r>
              <a:rPr sz="1000" spc="-5" dirty="0">
                <a:solidFill>
                  <a:srgbClr val="6F7B63"/>
                </a:solidFill>
                <a:latin typeface="微软雅黑" panose="020B0503020204020204" pitchFamily="34" charset="-122"/>
                <a:ea typeface="微软雅黑" panose="020B0503020204020204" pitchFamily="34" charset="-122"/>
                <a:cs typeface="Arial" panose="020B0604020202020204"/>
              </a:rPr>
              <a:t>根据各个指数之间的相关系数以及互信息，筛选得到</a:t>
            </a: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10</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维特征集，并归一化。</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221615" marR="5080" indent="-209550" algn="just" defTabSz="-635" fontAlgn="auto">
              <a:lnSpc>
                <a:spcPct val="150000"/>
              </a:lnSpc>
              <a:spcBef>
                <a:spcPts val="100"/>
              </a:spcBef>
              <a:buChar char="•"/>
              <a:tabLst>
                <a:tab pos="222250" algn="l"/>
              </a:tabLst>
            </a:pP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植被指数相关系数表如下：</a:t>
            </a:r>
            <a:endParaRPr lang="zh-CN"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sp>
        <p:nvSpPr>
          <p:cNvPr id="76" name="object 23"/>
          <p:cNvSpPr txBox="1"/>
          <p:nvPr>
            <p:custDataLst>
              <p:tags r:id="rId8"/>
            </p:custDataLst>
          </p:nvPr>
        </p:nvSpPr>
        <p:spPr>
          <a:xfrm>
            <a:off x="5316220" y="12188825"/>
            <a:ext cx="4603115" cy="904875"/>
          </a:xfrm>
          <a:prstGeom prst="rect">
            <a:avLst/>
          </a:prstGeom>
          <a:solidFill>
            <a:srgbClr val="CCDDEA"/>
          </a:solidFill>
        </p:spPr>
        <p:txBody>
          <a:bodyPr vert="horz" wrap="square" lIns="0" tIns="92075" rIns="0" bIns="0" rtlCol="0">
            <a:noAutofit/>
          </a:bodyPr>
          <a:lstStyle/>
          <a:p>
            <a:pPr marL="104140" marR="96520" algn="just">
              <a:lnSpc>
                <a:spcPct val="103000"/>
              </a:lnSpc>
              <a:spcBef>
                <a:spcPts val="725"/>
              </a:spcBef>
            </a:pPr>
            <a:r>
              <a:rPr 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2 </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机器学习</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sz="1250" spc="10" dirty="0">
                <a:solidFill>
                  <a:srgbClr val="637052"/>
                </a:solidFill>
                <a:latin typeface="微软雅黑" panose="020B0503020204020204" pitchFamily="34" charset="-122"/>
                <a:ea typeface="微软雅黑" panose="020B0503020204020204" pitchFamily="34" charset="-122"/>
                <a:cs typeface="Arial" panose="020B0604020202020204"/>
              </a:rPr>
              <a:t>本项目</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采用了支持向量机、决策树、随机森林、逻辑回归四种机器学习方法。在训练时，对样本进行5折交叉验证</a:t>
            </a:r>
            <a:r>
              <a:rPr lang="zh-CN"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lang="zh-CN"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36" name="object 23"/>
          <p:cNvSpPr txBox="1"/>
          <p:nvPr>
            <p:custDataLst>
              <p:tags r:id="rId9"/>
            </p:custDataLst>
          </p:nvPr>
        </p:nvSpPr>
        <p:spPr>
          <a:xfrm>
            <a:off x="10273665" y="6016625"/>
            <a:ext cx="4583430" cy="368300"/>
          </a:xfrm>
          <a:prstGeom prst="rect">
            <a:avLst/>
          </a:prstGeom>
          <a:solidFill>
            <a:srgbClr val="CCDDEA"/>
          </a:solidFill>
        </p:spPr>
        <p:txBody>
          <a:bodyPr vert="horz" wrap="square" lIns="0" tIns="92075" rIns="0" bIns="0" rtlCol="0">
            <a:noAutofit/>
          </a:bodyPr>
          <a:lstStyle/>
          <a:p>
            <a:pPr marL="104140" marR="96520" algn="just">
              <a:lnSpc>
                <a:spcPct val="103000"/>
              </a:lnSpc>
              <a:spcBef>
                <a:spcPts val="725"/>
              </a:spcBef>
              <a:buClrTx/>
              <a:buSzTx/>
              <a:buFontTx/>
            </a:pP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3 结果与分析:</a:t>
            </a:r>
            <a:endPar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25" name="object 23"/>
          <p:cNvSpPr txBox="1"/>
          <p:nvPr/>
        </p:nvSpPr>
        <p:spPr>
          <a:xfrm>
            <a:off x="225174" y="3036510"/>
            <a:ext cx="4583430" cy="381086"/>
          </a:xfrm>
          <a:prstGeom prst="rect">
            <a:avLst/>
          </a:prstGeom>
          <a:solidFill>
            <a:srgbClr val="CCDDEA"/>
          </a:solidFill>
        </p:spPr>
        <p:txBody>
          <a:bodyPr vert="horz" wrap="square" lIns="0" tIns="92075" rIns="0" bIns="0" rtlCol="0">
            <a:noAutofit/>
          </a:bodyPr>
          <a:lstStyle/>
          <a:p>
            <a:pPr marL="104140" marR="96520" algn="just">
              <a:lnSpc>
                <a:spcPct val="103000"/>
              </a:lnSpc>
              <a:spcBef>
                <a:spcPts val="725"/>
              </a:spcBef>
            </a:pPr>
            <a:r>
              <a:rPr lang="en-US" altLang="zh-CN" sz="1250" b="1" spc="10" dirty="0">
                <a:solidFill>
                  <a:srgbClr val="637052"/>
                </a:solidFill>
                <a:latin typeface="微软雅黑" panose="020B0503020204020204" pitchFamily="34" charset="-122"/>
                <a:ea typeface="微软雅黑" panose="020B0503020204020204" pitchFamily="34" charset="-122"/>
                <a:cs typeface="Arial" panose="020B0604020202020204"/>
              </a:rPr>
              <a:t>1</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en-US" altLang="zh-CN" sz="1250" b="1" spc="10" dirty="0">
                <a:solidFill>
                  <a:srgbClr val="637052"/>
                </a:solidFill>
                <a:latin typeface="微软雅黑" panose="020B0503020204020204" pitchFamily="34" charset="-122"/>
                <a:ea typeface="微软雅黑" panose="020B0503020204020204" pitchFamily="34" charset="-122"/>
                <a:cs typeface="Arial" panose="020B0604020202020204"/>
              </a:rPr>
              <a:t>Planet</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卫星影像介绍</a:t>
            </a:r>
            <a:r>
              <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34" name="object 23"/>
          <p:cNvSpPr txBox="1"/>
          <p:nvPr/>
        </p:nvSpPr>
        <p:spPr>
          <a:xfrm>
            <a:off x="219075" y="4992370"/>
            <a:ext cx="4583430" cy="635000"/>
          </a:xfrm>
          <a:prstGeom prst="rect">
            <a:avLst/>
          </a:prstGeom>
          <a:solidFill>
            <a:srgbClr val="CCDDEA"/>
          </a:solidFill>
        </p:spPr>
        <p:txBody>
          <a:bodyPr vert="horz" wrap="square" lIns="0" tIns="92075" rIns="0" bIns="0" rtlCol="0">
            <a:noAutofit/>
          </a:bodyPr>
          <a:lstStyle/>
          <a:p>
            <a:pPr marL="104140" marR="96520" algn="just">
              <a:lnSpc>
                <a:spcPct val="103000"/>
              </a:lnSpc>
              <a:spcBef>
                <a:spcPts val="725"/>
              </a:spcBef>
            </a:pPr>
            <a:r>
              <a:rPr 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2 </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数据处理思路</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数据处理主要包含数据选取、数据下载、数据手动标注等过程，</a:t>
            </a:r>
            <a:endPar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38" name="object 103"/>
          <p:cNvSpPr txBox="1"/>
          <p:nvPr/>
        </p:nvSpPr>
        <p:spPr>
          <a:xfrm>
            <a:off x="236081" y="6016380"/>
            <a:ext cx="4548505" cy="1384097"/>
          </a:xfrm>
          <a:prstGeom prst="rect">
            <a:avLst/>
          </a:prstGeom>
        </p:spPr>
        <p:txBody>
          <a:bodyPr vert="horz" wrap="square" lIns="0" tIns="13335" rIns="0" bIns="0" rtlCol="0">
            <a:spAutoFit/>
          </a:bodyPr>
          <a:lstStyle/>
          <a:p>
            <a:pPr marL="169545" marR="5080" indent="-157480" algn="just" defTabSz="-635">
              <a:lnSpc>
                <a:spcPct val="150000"/>
              </a:lnSpc>
              <a:spcBef>
                <a:spcPts val="85"/>
              </a:spcBef>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在数据选取方面，选取了巢湖附近的</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planet</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影像数据，其中选取了</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2021,2022,2023</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年</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7</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月左右的数据作为主要的研究，另选取的</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2021</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年中</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1,4,7,10</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月的遥感数据进行季节林地变化的研究。其中对于数据的处理采用了选取研究区的方式来获取原数据中的时序信息。</a:t>
            </a:r>
            <a:endParaRPr lang="en-US" altLang="zh-CN" sz="1000" dirty="0">
              <a:latin typeface="微软雅黑" panose="020B0503020204020204" pitchFamily="34" charset="-122"/>
              <a:ea typeface="微软雅黑" panose="020B0503020204020204" pitchFamily="34" charset="-122"/>
              <a:cs typeface="Arial" panose="020B0604020202020204"/>
            </a:endParaRPr>
          </a:p>
          <a:p>
            <a:pPr marL="169545" marR="5080" indent="-157480" algn="just" defTabSz="-635">
              <a:lnSpc>
                <a:spcPct val="150000"/>
              </a:lnSpc>
              <a:spcBef>
                <a:spcPts val="85"/>
              </a:spcBef>
              <a:buFontTx/>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研究区域满足：无云或少云，林地面积占比大，各时间段数据完整，研究区内数据时间来源一致等要求</a:t>
            </a:r>
            <a:endParaRPr lang="en-US" altLang="zh-CN" sz="1100" dirty="0">
              <a:latin typeface="微软雅黑" panose="020B0503020204020204" pitchFamily="34" charset="-122"/>
              <a:ea typeface="微软雅黑" panose="020B0503020204020204" pitchFamily="34" charset="-122"/>
              <a:cs typeface="Arial" panose="020B0604020202020204"/>
            </a:endParaRPr>
          </a:p>
        </p:txBody>
      </p:sp>
      <p:sp>
        <p:nvSpPr>
          <p:cNvPr id="39" name="object 28"/>
          <p:cNvSpPr txBox="1"/>
          <p:nvPr>
            <p:custDataLst>
              <p:tags r:id="rId10"/>
            </p:custDataLst>
          </p:nvPr>
        </p:nvSpPr>
        <p:spPr>
          <a:xfrm>
            <a:off x="235956" y="5788331"/>
            <a:ext cx="1913419" cy="186036"/>
          </a:xfrm>
          <a:prstGeom prst="rect">
            <a:avLst/>
          </a:prstGeom>
        </p:spPr>
        <p:txBody>
          <a:bodyPr vert="horz" wrap="square" lIns="0" tIns="12700" rIns="0" bIns="0" rtlCol="0">
            <a:spAutoFit/>
          </a:bodyPr>
          <a:lstStyle/>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2.1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数据选取</a:t>
            </a: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41" name="object 28"/>
          <p:cNvSpPr txBox="1"/>
          <p:nvPr>
            <p:custDataLst>
              <p:tags r:id="rId11"/>
            </p:custDataLst>
          </p:nvPr>
        </p:nvSpPr>
        <p:spPr>
          <a:xfrm>
            <a:off x="280790" y="9139904"/>
            <a:ext cx="1913419" cy="186036"/>
          </a:xfrm>
          <a:prstGeom prst="rect">
            <a:avLst/>
          </a:prstGeom>
        </p:spPr>
        <p:txBody>
          <a:bodyPr vert="horz" wrap="square" lIns="0" tIns="12700" rIns="0" bIns="0" rtlCol="0">
            <a:spAutoFit/>
          </a:bodyPr>
          <a:lstStyle/>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2.2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数据下载</a:t>
            </a: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42" name="object 28"/>
          <p:cNvSpPr txBox="1"/>
          <p:nvPr>
            <p:custDataLst>
              <p:tags r:id="rId12"/>
            </p:custDataLst>
          </p:nvPr>
        </p:nvSpPr>
        <p:spPr>
          <a:xfrm>
            <a:off x="280790" y="11393612"/>
            <a:ext cx="1913419" cy="186036"/>
          </a:xfrm>
          <a:prstGeom prst="rect">
            <a:avLst/>
          </a:prstGeom>
        </p:spPr>
        <p:txBody>
          <a:bodyPr vert="horz" wrap="square" lIns="0" tIns="12700" rIns="0" bIns="0" rtlCol="0">
            <a:spAutoFit/>
          </a:bodyPr>
          <a:lstStyle/>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2.3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数据手动标注</a:t>
            </a: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43" name="object 103"/>
          <p:cNvSpPr txBox="1"/>
          <p:nvPr/>
        </p:nvSpPr>
        <p:spPr>
          <a:xfrm>
            <a:off x="265650" y="9305160"/>
            <a:ext cx="4548505" cy="678776"/>
          </a:xfrm>
          <a:prstGeom prst="rect">
            <a:avLst/>
          </a:prstGeom>
        </p:spPr>
        <p:txBody>
          <a:bodyPr vert="horz" wrap="square" lIns="0" tIns="13335" rIns="0" bIns="0" rtlCol="0">
            <a:spAutoFit/>
          </a:bodyPr>
          <a:lstStyle/>
          <a:p>
            <a:pPr marL="169545" marR="5080" indent="-157480" algn="just" defTabSz="-635">
              <a:lnSpc>
                <a:spcPct val="150000"/>
              </a:lnSpc>
              <a:spcBef>
                <a:spcPts val="85"/>
              </a:spcBef>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从</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Planet</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官网可以下载到</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3m</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分辨率的光学卫星影像。点击“</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planet explorer”</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进入下载页面。划定下载区域范围（可选择圆形或矩形等），然后通过过滤器筛选影像，选择数据，提交审核，在审核通过后下载。</a:t>
            </a:r>
            <a:endParaRPr lang="en-US" altLang="zh-CN" sz="1100" dirty="0">
              <a:latin typeface="微软雅黑" panose="020B0503020204020204" pitchFamily="34" charset="-122"/>
              <a:ea typeface="微软雅黑" panose="020B0503020204020204" pitchFamily="34" charset="-122"/>
              <a:cs typeface="Arial" panose="020B0604020202020204"/>
            </a:endParaRPr>
          </a:p>
        </p:txBody>
      </p:sp>
      <p:sp>
        <p:nvSpPr>
          <p:cNvPr id="44" name="object 103"/>
          <p:cNvSpPr txBox="1"/>
          <p:nvPr/>
        </p:nvSpPr>
        <p:spPr>
          <a:xfrm>
            <a:off x="271982" y="11574780"/>
            <a:ext cx="4548505" cy="1384097"/>
          </a:xfrm>
          <a:prstGeom prst="rect">
            <a:avLst/>
          </a:prstGeom>
        </p:spPr>
        <p:txBody>
          <a:bodyPr vert="horz" wrap="square" lIns="0" tIns="13335" rIns="0" bIns="0" rtlCol="0">
            <a:spAutoFit/>
          </a:bodyPr>
          <a:lstStyle/>
          <a:p>
            <a:pPr marL="169545" marR="5080" indent="-157480" algn="just" defTabSz="-635">
              <a:lnSpc>
                <a:spcPct val="150000"/>
              </a:lnSpc>
              <a:spcBef>
                <a:spcPts val="85"/>
              </a:spcBef>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对于处理好的研究区数据采用手动标注的方法。主要采用</a:t>
            </a:r>
            <a:r>
              <a:rPr lang="en-US" altLang="zh-CN" sz="1000" spc="-5" dirty="0" err="1">
                <a:solidFill>
                  <a:srgbClr val="6F7B63"/>
                </a:solidFill>
                <a:latin typeface="微软雅黑" panose="020B0503020204020204" pitchFamily="34" charset="-122"/>
                <a:ea typeface="微软雅黑" panose="020B0503020204020204" pitchFamily="34" charset="-122"/>
                <a:cs typeface="Arial" panose="020B0604020202020204"/>
              </a:rPr>
              <a:t>arcgis</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 pro</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来进行。</a:t>
            </a:r>
            <a:endPar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169545" marR="5080" indent="-157480" algn="just" defTabSz="-635">
              <a:lnSpc>
                <a:spcPct val="150000"/>
              </a:lnSpc>
              <a:spcBef>
                <a:spcPts val="85"/>
              </a:spcBef>
              <a:buChar char="•"/>
              <a:tabLst>
                <a:tab pos="17018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先创建一个面要素，手动标注林地部分，并设置字段</a:t>
            </a:r>
            <a:r>
              <a:rPr lang="en-US" altLang="zh-CN" sz="1000" spc="-5" dirty="0" err="1">
                <a:solidFill>
                  <a:srgbClr val="6F7B63"/>
                </a:solidFill>
                <a:latin typeface="微软雅黑" panose="020B0503020204020204" pitchFamily="34" charset="-122"/>
                <a:ea typeface="微软雅黑" panose="020B0503020204020204" pitchFamily="34" charset="-122"/>
                <a:cs typeface="Arial" panose="020B0604020202020204"/>
              </a:rPr>
              <a:t>ifforest</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，对所有林地部分数值设置为</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1.</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手动标注完成后，将原有面要素转换成相同分辨率的栅格数据集。之后采用</a:t>
            </a:r>
            <a:r>
              <a:rPr lang="en-US" altLang="zh-CN" sz="1000" spc="-5" dirty="0" err="1">
                <a:solidFill>
                  <a:srgbClr val="6F7B63"/>
                </a:solidFill>
                <a:latin typeface="微软雅黑" panose="020B0503020204020204" pitchFamily="34" charset="-122"/>
                <a:ea typeface="微软雅黑" panose="020B0503020204020204" pitchFamily="34" charset="-122"/>
                <a:cs typeface="Arial" panose="020B0604020202020204"/>
              </a:rPr>
              <a:t>arcgis</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 pro</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的波段融合功能将该林地数据信息和原有的</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4</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波段原始数据波段融合后得到</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5</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波段带有林地数据的遥感影像。其中在波段融合中对于非林地数据将数据值设置为</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0</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。经过</a:t>
            </a:r>
            <a:r>
              <a:rPr lang="en-US" altLang="zh-CN" sz="1000" spc="-5" dirty="0" err="1">
                <a:solidFill>
                  <a:srgbClr val="6F7B63"/>
                </a:solidFill>
                <a:latin typeface="微软雅黑" panose="020B0503020204020204" pitchFamily="34" charset="-122"/>
                <a:ea typeface="微软雅黑" panose="020B0503020204020204" pitchFamily="34" charset="-122"/>
                <a:cs typeface="Arial" panose="020B0604020202020204"/>
              </a:rPr>
              <a:t>arcgis</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 pro</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处理后，得到了手动标注的数据。</a:t>
            </a:r>
            <a:endParaRPr lang="en-US" altLang="zh-CN" sz="1000" dirty="0">
              <a:latin typeface="微软雅黑" panose="020B0503020204020204" pitchFamily="34" charset="-122"/>
              <a:ea typeface="微软雅黑" panose="020B0503020204020204" pitchFamily="34" charset="-122"/>
              <a:cs typeface="Arial" panose="020B0604020202020204"/>
            </a:endParaRPr>
          </a:p>
        </p:txBody>
      </p:sp>
      <p:pic>
        <p:nvPicPr>
          <p:cNvPr id="45" name="图片 44"/>
          <p:cNvPicPr>
            <a:picLocks noChangeAspect="1"/>
          </p:cNvPicPr>
          <p:nvPr/>
        </p:nvPicPr>
        <p:blipFill>
          <a:blip r:embed="rId13"/>
          <a:stretch>
            <a:fillRect/>
          </a:stretch>
        </p:blipFill>
        <p:spPr>
          <a:xfrm>
            <a:off x="414882" y="12966247"/>
            <a:ext cx="1406204" cy="1402840"/>
          </a:xfrm>
          <a:prstGeom prst="rect">
            <a:avLst/>
          </a:prstGeom>
        </p:spPr>
      </p:pic>
      <p:pic>
        <p:nvPicPr>
          <p:cNvPr id="46" name="图片 45"/>
          <p:cNvPicPr>
            <a:picLocks noChangeAspect="1"/>
          </p:cNvPicPr>
          <p:nvPr/>
        </p:nvPicPr>
        <p:blipFill>
          <a:blip r:embed="rId14"/>
          <a:stretch>
            <a:fillRect/>
          </a:stretch>
        </p:blipFill>
        <p:spPr>
          <a:xfrm>
            <a:off x="1894436" y="12977285"/>
            <a:ext cx="1411982" cy="1403587"/>
          </a:xfrm>
          <a:prstGeom prst="rect">
            <a:avLst/>
          </a:prstGeom>
        </p:spPr>
      </p:pic>
      <p:pic>
        <p:nvPicPr>
          <p:cNvPr id="47" name="图片 46"/>
          <p:cNvPicPr>
            <a:picLocks noChangeAspect="1"/>
          </p:cNvPicPr>
          <p:nvPr/>
        </p:nvPicPr>
        <p:blipFill>
          <a:blip r:embed="rId15"/>
          <a:stretch>
            <a:fillRect/>
          </a:stretch>
        </p:blipFill>
        <p:spPr>
          <a:xfrm>
            <a:off x="3378721" y="12975628"/>
            <a:ext cx="1411983" cy="1405244"/>
          </a:xfrm>
          <a:prstGeom prst="rect">
            <a:avLst/>
          </a:prstGeom>
        </p:spPr>
      </p:pic>
      <p:pic>
        <p:nvPicPr>
          <p:cNvPr id="48" name="图片 47"/>
          <p:cNvPicPr>
            <a:picLocks noChangeAspect="1"/>
          </p:cNvPicPr>
          <p:nvPr/>
        </p:nvPicPr>
        <p:blipFill>
          <a:blip r:embed="rId16"/>
          <a:stretch>
            <a:fillRect/>
          </a:stretch>
        </p:blipFill>
        <p:spPr>
          <a:xfrm>
            <a:off x="1147516" y="10046982"/>
            <a:ext cx="2905513" cy="1276188"/>
          </a:xfrm>
          <a:prstGeom prst="rect">
            <a:avLst/>
          </a:prstGeom>
        </p:spPr>
      </p:pic>
      <p:pic>
        <p:nvPicPr>
          <p:cNvPr id="49" name="图片 48"/>
          <p:cNvPicPr>
            <a:picLocks noChangeAspect="1"/>
          </p:cNvPicPr>
          <p:nvPr/>
        </p:nvPicPr>
        <p:blipFill>
          <a:blip r:embed="rId17"/>
          <a:stretch>
            <a:fillRect/>
          </a:stretch>
        </p:blipFill>
        <p:spPr>
          <a:xfrm>
            <a:off x="1576892" y="7530126"/>
            <a:ext cx="1866881" cy="1468129"/>
          </a:xfrm>
          <a:prstGeom prst="rect">
            <a:avLst/>
          </a:prstGeom>
        </p:spPr>
      </p:pic>
      <p:pic>
        <p:nvPicPr>
          <p:cNvPr id="7" name="图片 6"/>
          <p:cNvPicPr>
            <a:picLocks noChangeAspect="1"/>
          </p:cNvPicPr>
          <p:nvPr>
            <p:custDataLst>
              <p:tags r:id="rId18"/>
            </p:custDataLst>
          </p:nvPr>
        </p:nvPicPr>
        <p:blipFill>
          <a:blip r:embed="rId19"/>
          <a:stretch>
            <a:fillRect/>
          </a:stretch>
        </p:blipFill>
        <p:spPr>
          <a:xfrm>
            <a:off x="5556250" y="5202555"/>
            <a:ext cx="4194175" cy="2096135"/>
          </a:xfrm>
          <a:prstGeom prst="rect">
            <a:avLst/>
          </a:prstGeom>
        </p:spPr>
      </p:pic>
      <p:pic>
        <p:nvPicPr>
          <p:cNvPr id="20" name="图片 19"/>
          <p:cNvPicPr>
            <a:picLocks noChangeAspect="1"/>
          </p:cNvPicPr>
          <p:nvPr>
            <p:custDataLst>
              <p:tags r:id="rId20"/>
            </p:custDataLst>
          </p:nvPr>
        </p:nvPicPr>
        <p:blipFill>
          <a:blip r:embed="rId21"/>
          <a:srcRect t="54282" r="33075"/>
          <a:stretch>
            <a:fillRect/>
          </a:stretch>
        </p:blipFill>
        <p:spPr>
          <a:xfrm>
            <a:off x="5742940" y="10529570"/>
            <a:ext cx="3653155" cy="1512570"/>
          </a:xfrm>
          <a:prstGeom prst="rect">
            <a:avLst/>
          </a:prstGeom>
        </p:spPr>
      </p:pic>
      <p:sp>
        <p:nvSpPr>
          <p:cNvPr id="100" name="文本框 99"/>
          <p:cNvSpPr txBox="1"/>
          <p:nvPr/>
        </p:nvSpPr>
        <p:spPr>
          <a:xfrm>
            <a:off x="5022850" y="13408025"/>
            <a:ext cx="4796790" cy="245110"/>
          </a:xfrm>
          <a:prstGeom prst="rect">
            <a:avLst/>
          </a:prstGeom>
          <a:noFill/>
          <a:ln w="9525">
            <a:noFill/>
          </a:ln>
        </p:spPr>
        <p:txBody>
          <a:bodyPr wrap="square">
            <a:spAutoFit/>
          </a:bodyPr>
          <a:p>
            <a:pPr indent="266700"/>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A</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支持向量机</a:t>
            </a:r>
            <a:endParaRPr 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53" name="文本框 52"/>
          <p:cNvSpPr txBox="1"/>
          <p:nvPr>
            <p:custDataLst>
              <p:tags r:id="rId22"/>
            </p:custDataLst>
          </p:nvPr>
        </p:nvSpPr>
        <p:spPr>
          <a:xfrm>
            <a:off x="10060305" y="2892425"/>
            <a:ext cx="4796790" cy="245110"/>
          </a:xfrm>
          <a:prstGeom prst="rect">
            <a:avLst/>
          </a:prstGeom>
          <a:noFill/>
          <a:ln w="9525">
            <a:noFill/>
          </a:ln>
        </p:spPr>
        <p:txBody>
          <a:bodyPr wrap="square">
            <a:spAutoFit/>
          </a:bodyPr>
          <a:p>
            <a:pPr indent="266700"/>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B</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、决策树</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endParaRPr>
          </a:p>
        </p:txBody>
      </p:sp>
      <p:graphicFrame>
        <p:nvGraphicFramePr>
          <p:cNvPr id="61" name="对象 60">
            <a:hlinkClick r:id="" action="ppaction://ole?verb="/>
          </p:cNvPr>
          <p:cNvGraphicFramePr>
            <a:graphicFrameLocks noChangeAspect="1"/>
          </p:cNvGraphicFramePr>
          <p:nvPr/>
        </p:nvGraphicFramePr>
        <p:xfrm>
          <a:off x="6449695" y="7845425"/>
          <a:ext cx="2172970" cy="1407160"/>
        </p:xfrm>
        <a:graphic>
          <a:graphicData uri="http://schemas.openxmlformats.org/presentationml/2006/ole">
            <mc:AlternateContent xmlns:mc="http://schemas.openxmlformats.org/markup-compatibility/2006">
              <mc:Choice xmlns:v="urn:schemas-microsoft-com:vml" Requires="v">
                <p:oleObj spid="_x0000_s1025" name="" r:id="rId23" imgW="1854200" imgH="1282065" progId="Equation.KSEE3">
                  <p:embed/>
                </p:oleObj>
              </mc:Choice>
              <mc:Fallback>
                <p:oleObj name="" r:id="rId23" imgW="1854200" imgH="1282065" progId="Equation.KSEE3">
                  <p:embed/>
                  <p:pic>
                    <p:nvPicPr>
                      <p:cNvPr id="0" name="图片 1024"/>
                      <p:cNvPicPr/>
                      <p:nvPr/>
                    </p:nvPicPr>
                    <p:blipFill>
                      <a:blip r:embed="rId24"/>
                      <a:stretch>
                        <a:fillRect/>
                      </a:stretch>
                    </p:blipFill>
                    <p:spPr>
                      <a:xfrm>
                        <a:off x="6449695" y="7845425"/>
                        <a:ext cx="2172970" cy="1407160"/>
                      </a:xfrm>
                      <a:prstGeom prst="rect">
                        <a:avLst/>
                      </a:prstGeom>
                    </p:spPr>
                  </p:pic>
                </p:oleObj>
              </mc:Fallback>
            </mc:AlternateContent>
          </a:graphicData>
        </a:graphic>
      </p:graphicFrame>
      <p:sp>
        <p:nvSpPr>
          <p:cNvPr id="62" name="object 28"/>
          <p:cNvSpPr txBox="1"/>
          <p:nvPr>
            <p:custDataLst>
              <p:tags r:id="rId25"/>
            </p:custDataLst>
          </p:nvPr>
        </p:nvSpPr>
        <p:spPr>
          <a:xfrm>
            <a:off x="5316220" y="13179425"/>
            <a:ext cx="3465195" cy="181610"/>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2.1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精度评价结果（哨兵</a:t>
            </a:r>
            <a:r>
              <a:rPr lang="en-US" altLang="zh-CN" sz="1100" b="1" spc="-5" dirty="0">
                <a:solidFill>
                  <a:srgbClr val="6F7B63"/>
                </a:solidFill>
                <a:latin typeface="微软雅黑" panose="020B0503020204020204" pitchFamily="34" charset="-122"/>
                <a:ea typeface="微软雅黑" panose="020B0503020204020204" pitchFamily="34" charset="-122"/>
                <a:cs typeface="Arial" panose="020B0604020202020204"/>
              </a:rPr>
              <a:t>2</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号卫星影像）</a:t>
            </a:r>
            <a:r>
              <a:rPr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pic>
        <p:nvPicPr>
          <p:cNvPr id="63" name="图片 62"/>
          <p:cNvPicPr>
            <a:picLocks noChangeAspect="1"/>
          </p:cNvPicPr>
          <p:nvPr>
            <p:custDataLst>
              <p:tags r:id="rId26"/>
            </p:custDataLst>
          </p:nvPr>
        </p:nvPicPr>
        <p:blipFill>
          <a:blip r:embed="rId27"/>
          <a:stretch>
            <a:fillRect/>
          </a:stretch>
        </p:blipFill>
        <p:spPr>
          <a:xfrm>
            <a:off x="5556250" y="13636625"/>
            <a:ext cx="3839845" cy="751840"/>
          </a:xfrm>
          <a:prstGeom prst="rect">
            <a:avLst/>
          </a:prstGeom>
        </p:spPr>
      </p:pic>
      <p:pic>
        <p:nvPicPr>
          <p:cNvPr id="64" name="图片 63"/>
          <p:cNvPicPr>
            <a:picLocks noChangeAspect="1"/>
          </p:cNvPicPr>
          <p:nvPr>
            <p:custDataLst>
              <p:tags r:id="rId28"/>
            </p:custDataLst>
          </p:nvPr>
        </p:nvPicPr>
        <p:blipFill>
          <a:blip r:embed="rId29"/>
          <a:srcRect l="769" t="5370" r="1307" b="6754"/>
          <a:stretch>
            <a:fillRect/>
          </a:stretch>
        </p:blipFill>
        <p:spPr>
          <a:xfrm>
            <a:off x="10433050" y="3121025"/>
            <a:ext cx="3839210" cy="678815"/>
          </a:xfrm>
          <a:prstGeom prst="rect">
            <a:avLst/>
          </a:prstGeom>
        </p:spPr>
      </p:pic>
      <p:sp>
        <p:nvSpPr>
          <p:cNvPr id="65" name="文本框 64"/>
          <p:cNvSpPr txBox="1"/>
          <p:nvPr>
            <p:custDataLst>
              <p:tags r:id="rId30"/>
            </p:custDataLst>
          </p:nvPr>
        </p:nvSpPr>
        <p:spPr>
          <a:xfrm>
            <a:off x="10055860" y="3883025"/>
            <a:ext cx="4796790" cy="245110"/>
          </a:xfrm>
          <a:prstGeom prst="rect">
            <a:avLst/>
          </a:prstGeom>
          <a:noFill/>
          <a:ln w="9525">
            <a:noFill/>
          </a:ln>
        </p:spPr>
        <p:txBody>
          <a:bodyPr wrap="square">
            <a:spAutoFit/>
          </a:bodyPr>
          <a:p>
            <a:pPr indent="266700"/>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C</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、随机森林</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endParaRPr>
          </a:p>
        </p:txBody>
      </p:sp>
      <p:pic>
        <p:nvPicPr>
          <p:cNvPr id="66" name="图片 65"/>
          <p:cNvPicPr>
            <a:picLocks noChangeAspect="1"/>
          </p:cNvPicPr>
          <p:nvPr>
            <p:custDataLst>
              <p:tags r:id="rId31"/>
            </p:custDataLst>
          </p:nvPr>
        </p:nvPicPr>
        <p:blipFill>
          <a:blip r:embed="rId32"/>
          <a:stretch>
            <a:fillRect/>
          </a:stretch>
        </p:blipFill>
        <p:spPr>
          <a:xfrm>
            <a:off x="10427335" y="4111625"/>
            <a:ext cx="3844925" cy="767080"/>
          </a:xfrm>
          <a:prstGeom prst="rect">
            <a:avLst/>
          </a:prstGeom>
        </p:spPr>
      </p:pic>
      <p:sp>
        <p:nvSpPr>
          <p:cNvPr id="67" name="文本框 66"/>
          <p:cNvSpPr txBox="1"/>
          <p:nvPr>
            <p:custDataLst>
              <p:tags r:id="rId33"/>
            </p:custDataLst>
          </p:nvPr>
        </p:nvSpPr>
        <p:spPr>
          <a:xfrm>
            <a:off x="10032365" y="4911725"/>
            <a:ext cx="4796790" cy="245110"/>
          </a:xfrm>
          <a:prstGeom prst="rect">
            <a:avLst/>
          </a:prstGeom>
          <a:noFill/>
          <a:ln w="9525">
            <a:noFill/>
          </a:ln>
        </p:spPr>
        <p:txBody>
          <a:bodyPr wrap="square">
            <a:spAutoFit/>
          </a:bodyPr>
          <a:p>
            <a:pPr indent="266700"/>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D</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rPr>
              <a:t>、随机森林</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sym typeface="+mn-ea"/>
            </a:endParaRPr>
          </a:p>
        </p:txBody>
      </p:sp>
      <p:pic>
        <p:nvPicPr>
          <p:cNvPr id="68" name="图片 67"/>
          <p:cNvPicPr>
            <a:picLocks noChangeAspect="1"/>
          </p:cNvPicPr>
          <p:nvPr>
            <p:custDataLst>
              <p:tags r:id="rId34"/>
            </p:custDataLst>
          </p:nvPr>
        </p:nvPicPr>
        <p:blipFill>
          <a:blip r:embed="rId35"/>
          <a:stretch>
            <a:fillRect/>
          </a:stretch>
        </p:blipFill>
        <p:spPr>
          <a:xfrm>
            <a:off x="10427335" y="5102225"/>
            <a:ext cx="3844925" cy="755650"/>
          </a:xfrm>
          <a:prstGeom prst="rect">
            <a:avLst/>
          </a:prstGeom>
        </p:spPr>
      </p:pic>
      <p:sp>
        <p:nvSpPr>
          <p:cNvPr id="9" name="object 14"/>
          <p:cNvSpPr/>
          <p:nvPr>
            <p:custDataLst>
              <p:tags r:id="rId36"/>
            </p:custDataLst>
          </p:nvPr>
        </p:nvSpPr>
        <p:spPr>
          <a:xfrm>
            <a:off x="10226923" y="9701834"/>
            <a:ext cx="4602480" cy="282575"/>
          </a:xfrm>
          <a:custGeom>
            <a:avLst/>
            <a:gdLst/>
            <a:ahLst/>
            <a:cxnLst/>
            <a:rect l="l" t="t" r="r" b="b"/>
            <a:pathLst>
              <a:path w="4602480" h="282575">
                <a:moveTo>
                  <a:pt x="4601977" y="0"/>
                </a:moveTo>
                <a:lnTo>
                  <a:pt x="0" y="0"/>
                </a:lnTo>
                <a:lnTo>
                  <a:pt x="0" y="281946"/>
                </a:lnTo>
                <a:lnTo>
                  <a:pt x="4601977" y="281946"/>
                </a:lnTo>
                <a:lnTo>
                  <a:pt x="4601977" y="0"/>
                </a:lnTo>
                <a:close/>
              </a:path>
            </a:pathLst>
          </a:custGeom>
          <a:solidFill>
            <a:srgbClr val="1F497D"/>
          </a:solidFill>
        </p:spPr>
        <p:txBody>
          <a:bodyPr wrap="square" lIns="0" tIns="0" rIns="0" bIns="0" rtlCol="0"/>
          <a:p>
            <a:endParaRPr>
              <a:latin typeface="微软雅黑" panose="020B0503020204020204" pitchFamily="34" charset="-122"/>
              <a:ea typeface="微软雅黑" panose="020B0503020204020204" pitchFamily="34" charset="-122"/>
            </a:endParaRPr>
          </a:p>
        </p:txBody>
      </p:sp>
      <p:sp>
        <p:nvSpPr>
          <p:cNvPr id="13" name="object 15"/>
          <p:cNvSpPr txBox="1"/>
          <p:nvPr>
            <p:custDataLst>
              <p:tags r:id="rId37"/>
            </p:custDataLst>
          </p:nvPr>
        </p:nvSpPr>
        <p:spPr>
          <a:xfrm>
            <a:off x="10245947" y="9750258"/>
            <a:ext cx="1193165" cy="208280"/>
          </a:xfrm>
          <a:prstGeom prst="rect">
            <a:avLst/>
          </a:prstGeom>
        </p:spPr>
        <p:txBody>
          <a:bodyPr vert="horz" wrap="square" lIns="0" tIns="16510" rIns="0" bIns="0" rtlCol="0">
            <a:spAutoFit/>
          </a:bodyPr>
          <a:p>
            <a:pPr marL="12700">
              <a:lnSpc>
                <a:spcPct val="100000"/>
              </a:lnSpc>
              <a:spcBef>
                <a:spcPts val="130"/>
              </a:spcBef>
            </a:pPr>
            <a:r>
              <a:rPr lang="zh-CN" altLang="en-US" sz="1250" dirty="0">
                <a:solidFill>
                  <a:schemeClr val="bg1"/>
                </a:solidFill>
                <a:latin typeface="黑体" panose="02010609060101010101" pitchFamily="49" charset="-122"/>
                <a:ea typeface="黑体" panose="02010609060101010101" pitchFamily="49" charset="-122"/>
                <a:cs typeface="Arial" panose="020B0604020202020204"/>
              </a:rPr>
              <a:t>深度学习</a:t>
            </a:r>
            <a:endParaRPr lang="zh-CN" altLang="en-US" sz="1250" dirty="0">
              <a:solidFill>
                <a:schemeClr val="bg1"/>
              </a:solidFill>
              <a:latin typeface="黑体" panose="02010609060101010101" pitchFamily="49" charset="-122"/>
              <a:ea typeface="黑体" panose="02010609060101010101" pitchFamily="49" charset="-122"/>
              <a:cs typeface="Arial" panose="020B0604020202020204"/>
            </a:endParaRPr>
          </a:p>
        </p:txBody>
      </p:sp>
      <p:sp>
        <p:nvSpPr>
          <p:cNvPr id="24" name="object 23"/>
          <p:cNvSpPr txBox="1"/>
          <p:nvPr>
            <p:custDataLst>
              <p:tags r:id="rId38"/>
            </p:custDataLst>
          </p:nvPr>
        </p:nvSpPr>
        <p:spPr>
          <a:xfrm>
            <a:off x="10245725" y="10131425"/>
            <a:ext cx="4610735" cy="850900"/>
          </a:xfrm>
          <a:prstGeom prst="rect">
            <a:avLst/>
          </a:prstGeom>
          <a:solidFill>
            <a:srgbClr val="CCDDEA"/>
          </a:solidFill>
        </p:spPr>
        <p:txBody>
          <a:bodyPr vert="horz" wrap="square" lIns="0" tIns="92075" rIns="0" bIns="0" rtlCol="0">
            <a:noAutofit/>
          </a:bodyPr>
          <a:p>
            <a:pPr marL="104140" marR="96520" algn="just">
              <a:lnSpc>
                <a:spcPct val="103000"/>
              </a:lnSpc>
              <a:spcBef>
                <a:spcPts val="725"/>
              </a:spcBef>
            </a:pPr>
            <a:r>
              <a:rPr sz="1250" b="1" spc="10" dirty="0">
                <a:solidFill>
                  <a:srgbClr val="637052"/>
                </a:solidFill>
                <a:latin typeface="微软雅黑" panose="020B0503020204020204" pitchFamily="34" charset="-122"/>
                <a:ea typeface="微软雅黑" panose="020B0503020204020204" pitchFamily="34" charset="-122"/>
                <a:cs typeface="Arial" panose="020B0604020202020204"/>
              </a:rPr>
              <a:t>1</a:t>
            </a:r>
            <a:r>
              <a:rPr 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模型选取</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 </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本项目使用两种深度学习模型：</a:t>
            </a:r>
            <a:r>
              <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UNet</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及</a:t>
            </a:r>
            <a:r>
              <a:rPr lang="en-US" altLang="zh-CN" sz="1250" spc="10" dirty="0">
                <a:solidFill>
                  <a:srgbClr val="637052"/>
                </a:solidFill>
                <a:latin typeface="微软雅黑" panose="020B0503020204020204" pitchFamily="34" charset="-122"/>
                <a:ea typeface="微软雅黑" panose="020B0503020204020204" pitchFamily="34" charset="-122"/>
                <a:cs typeface="Arial" panose="020B0604020202020204"/>
              </a:rPr>
              <a:t>Deeplab v3+</a:t>
            </a:r>
            <a:r>
              <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rPr>
              <a:t>，比较不同模型识别结果，以提高林地检测精度。</a:t>
            </a:r>
            <a:endPar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35" name="object 28"/>
          <p:cNvSpPr txBox="1"/>
          <p:nvPr>
            <p:custDataLst>
              <p:tags r:id="rId39"/>
            </p:custDataLst>
          </p:nvPr>
        </p:nvSpPr>
        <p:spPr>
          <a:xfrm>
            <a:off x="10249535" y="11045825"/>
            <a:ext cx="1677670" cy="181610"/>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1.1 UNet模型介绍</a:t>
            </a:r>
            <a:r>
              <a:rPr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37" name="object 29"/>
          <p:cNvSpPr txBox="1"/>
          <p:nvPr>
            <p:custDataLst>
              <p:tags r:id="rId40"/>
            </p:custDataLst>
          </p:nvPr>
        </p:nvSpPr>
        <p:spPr>
          <a:xfrm>
            <a:off x="10249535" y="11257280"/>
            <a:ext cx="4544060" cy="474345"/>
          </a:xfrm>
          <a:prstGeom prst="rect">
            <a:avLst/>
          </a:prstGeom>
        </p:spPr>
        <p:txBody>
          <a:bodyPr vert="horz" wrap="square" lIns="0" tIns="12700" rIns="0" bIns="0" rtlCol="0">
            <a:spAutoFit/>
          </a:bodyPr>
          <a:p>
            <a:pPr marL="221615" marR="5080" indent="-209550" algn="just" defTabSz="-635" fontAlgn="auto">
              <a:lnSpc>
                <a:spcPct val="150000"/>
              </a:lnSpc>
              <a:spcBef>
                <a:spcPts val="100"/>
              </a:spcBef>
              <a:buChar char="•"/>
              <a:tabLst>
                <a:tab pos="222250" algn="l"/>
              </a:tabLst>
            </a:pP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UNet模型是一种强大而广泛应用的图像分割神经网络模型</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其</a:t>
            </a: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特点在于其U字形的网络结构，包含了一个下采样（编码器）和一个上采样（解码器）过程。</a:t>
            </a:r>
            <a:endParaRPr 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pic>
        <p:nvPicPr>
          <p:cNvPr id="50" name="图片 1" descr="IMG_256"/>
          <p:cNvPicPr>
            <a:picLocks noChangeAspect="1"/>
          </p:cNvPicPr>
          <p:nvPr>
            <p:custDataLst>
              <p:tags r:id="rId41"/>
            </p:custDataLst>
          </p:nvPr>
        </p:nvPicPr>
        <p:blipFill>
          <a:blip r:embed="rId42"/>
          <a:stretch>
            <a:fillRect/>
          </a:stretch>
        </p:blipFill>
        <p:spPr>
          <a:xfrm>
            <a:off x="10249535" y="12103100"/>
            <a:ext cx="2188845" cy="1074420"/>
          </a:xfrm>
          <a:prstGeom prst="rect">
            <a:avLst/>
          </a:prstGeom>
          <a:noFill/>
          <a:ln w="9525">
            <a:noFill/>
          </a:ln>
        </p:spPr>
      </p:pic>
      <p:sp>
        <p:nvSpPr>
          <p:cNvPr id="51" name="object 28"/>
          <p:cNvSpPr txBox="1"/>
          <p:nvPr>
            <p:custDataLst>
              <p:tags r:id="rId43"/>
            </p:custDataLst>
          </p:nvPr>
        </p:nvSpPr>
        <p:spPr>
          <a:xfrm>
            <a:off x="10204450" y="13609320"/>
            <a:ext cx="1967230" cy="181610"/>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1.2 </a:t>
            </a:r>
            <a:r>
              <a:rPr lang="en-US" altLang="zh-CN" sz="1100"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DeepLabv3+</a:t>
            </a: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模型介绍:</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52" name="object 29"/>
          <p:cNvSpPr txBox="1"/>
          <p:nvPr>
            <p:custDataLst>
              <p:tags r:id="rId44"/>
            </p:custDataLst>
          </p:nvPr>
        </p:nvSpPr>
        <p:spPr>
          <a:xfrm>
            <a:off x="10245725" y="13865225"/>
            <a:ext cx="4544060" cy="474345"/>
          </a:xfrm>
          <a:prstGeom prst="rect">
            <a:avLst/>
          </a:prstGeom>
        </p:spPr>
        <p:txBody>
          <a:bodyPr vert="horz" wrap="square" lIns="0" tIns="12700" rIns="0" bIns="0" rtlCol="0">
            <a:spAutoFit/>
          </a:bodyPr>
          <a:p>
            <a:pPr marL="221615" marR="5080" indent="-209550" algn="just" defTabSz="-635" fontAlgn="auto">
              <a:lnSpc>
                <a:spcPct val="150000"/>
              </a:lnSpc>
              <a:spcBef>
                <a:spcPts val="100"/>
              </a:spcBef>
              <a:buChar char="•"/>
              <a:tabLst>
                <a:tab pos="222250" algn="l"/>
              </a:tabLst>
            </a:pPr>
            <a:r>
              <a:rPr sz="1000" spc="-5" dirty="0">
                <a:solidFill>
                  <a:srgbClr val="6F7B63"/>
                </a:solidFill>
                <a:latin typeface="微软雅黑" panose="020B0503020204020204" pitchFamily="34" charset="-122"/>
                <a:ea typeface="微软雅黑" panose="020B0503020204020204" pitchFamily="34" charset="-122"/>
                <a:cs typeface="Arial" panose="020B0604020202020204"/>
              </a:rPr>
              <a:t>DeepLabv3+是</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在DeepLabv3的基础上增加了一个Decoder模块</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。其</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主要特点包括：空洞卷积</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空间金字塔池化</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深度可分离卷积</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a:t>
            </a:r>
            <a:r>
              <a:rPr sz="1000" spc="-5" dirty="0">
                <a:solidFill>
                  <a:srgbClr val="6F7B63"/>
                </a:solidFill>
                <a:latin typeface="微软雅黑" panose="020B0503020204020204" pitchFamily="34" charset="-122"/>
                <a:ea typeface="微软雅黑" panose="020B0503020204020204" pitchFamily="34" charset="-122"/>
                <a:cs typeface="Arial" panose="020B0604020202020204"/>
              </a:rPr>
              <a:t>后处理模块</a:t>
            </a: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等。</a:t>
            </a:r>
            <a:endParaRPr lang="zh-CN"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pic>
        <p:nvPicPr>
          <p:cNvPr id="55" name="图片 2" descr="IMG_256"/>
          <p:cNvPicPr>
            <a:picLocks noChangeAspect="1"/>
          </p:cNvPicPr>
          <p:nvPr>
            <p:custDataLst>
              <p:tags r:id="rId45"/>
            </p:custDataLst>
          </p:nvPr>
        </p:nvPicPr>
        <p:blipFill>
          <a:blip r:embed="rId46"/>
          <a:stretch>
            <a:fillRect/>
          </a:stretch>
        </p:blipFill>
        <p:spPr>
          <a:xfrm>
            <a:off x="12414250" y="11884025"/>
            <a:ext cx="2520950" cy="1428115"/>
          </a:xfrm>
          <a:prstGeom prst="rect">
            <a:avLst/>
          </a:prstGeom>
          <a:noFill/>
          <a:ln w="9525">
            <a:noFill/>
          </a:ln>
        </p:spPr>
      </p:pic>
      <p:sp>
        <p:nvSpPr>
          <p:cNvPr id="58" name="object 23"/>
          <p:cNvSpPr txBox="1"/>
          <p:nvPr>
            <p:custDataLst>
              <p:tags r:id="rId47"/>
            </p:custDataLst>
          </p:nvPr>
        </p:nvSpPr>
        <p:spPr>
          <a:xfrm>
            <a:off x="15293340" y="2978150"/>
            <a:ext cx="4603115" cy="904875"/>
          </a:xfrm>
          <a:prstGeom prst="rect">
            <a:avLst/>
          </a:prstGeom>
          <a:solidFill>
            <a:srgbClr val="CCDDEA"/>
          </a:solidFill>
        </p:spPr>
        <p:txBody>
          <a:bodyPr vert="horz" wrap="square" lIns="0" tIns="92075" rIns="0" bIns="0" rtlCol="0">
            <a:noAutofit/>
          </a:bodyPr>
          <a:p>
            <a:pPr marL="104140" marR="96520" algn="just">
              <a:lnSpc>
                <a:spcPct val="103000"/>
              </a:lnSpc>
              <a:spcBef>
                <a:spcPts val="725"/>
              </a:spcBef>
            </a:pPr>
            <a:r>
              <a:rPr 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2 </a:t>
            </a: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技术路线</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a:t>
            </a:r>
            <a:endParaRPr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r>
              <a:rPr lang="zh-CN" sz="1250" spc="10" dirty="0">
                <a:solidFill>
                  <a:srgbClr val="637052"/>
                </a:solidFill>
                <a:latin typeface="微软雅黑" panose="020B0503020204020204" pitchFamily="34" charset="-122"/>
                <a:ea typeface="微软雅黑" panose="020B0503020204020204" pitchFamily="34" charset="-122"/>
                <a:cs typeface="Arial" panose="020B0604020202020204"/>
              </a:rPr>
              <a:t>本项目</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主要难点</a:t>
            </a:r>
            <a:r>
              <a:rPr lang="zh-CN" sz="1250" spc="10" dirty="0">
                <a:solidFill>
                  <a:srgbClr val="637052"/>
                </a:solidFill>
                <a:latin typeface="微软雅黑" panose="020B0503020204020204" pitchFamily="34" charset="-122"/>
                <a:ea typeface="微软雅黑" panose="020B0503020204020204" pitchFamily="34" charset="-122"/>
                <a:cs typeface="Arial" panose="020B0604020202020204"/>
              </a:rPr>
              <a:t>在与</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如何区分林地、城市绿化、农田等相近地物</a:t>
            </a:r>
            <a:r>
              <a:rPr lang="zh-CN" sz="1250" spc="10" dirty="0">
                <a:solidFill>
                  <a:srgbClr val="637052"/>
                </a:solidFill>
                <a:latin typeface="微软雅黑" panose="020B0503020204020204" pitchFamily="34" charset="-122"/>
                <a:ea typeface="微软雅黑" panose="020B0503020204020204" pitchFamily="34" charset="-122"/>
                <a:cs typeface="Arial" panose="020B0604020202020204"/>
              </a:rPr>
              <a:t>及</a:t>
            </a:r>
            <a:r>
              <a:rPr sz="1250" spc="10" dirty="0">
                <a:solidFill>
                  <a:srgbClr val="637052"/>
                </a:solidFill>
                <a:latin typeface="微软雅黑" panose="020B0503020204020204" pitchFamily="34" charset="-122"/>
                <a:ea typeface="微软雅黑" panose="020B0503020204020204" pitchFamily="34" charset="-122"/>
                <a:cs typeface="Arial" panose="020B0604020202020204"/>
              </a:rPr>
              <a:t>设置模型参数以避免过拟合等问题</a:t>
            </a:r>
            <a:endParaRPr sz="1250" spc="10" dirty="0">
              <a:solidFill>
                <a:srgbClr val="637052"/>
              </a:solidFill>
              <a:latin typeface="微软雅黑" panose="020B0503020204020204" pitchFamily="34" charset="-122"/>
              <a:ea typeface="微软雅黑" panose="020B0503020204020204" pitchFamily="34" charset="-122"/>
              <a:cs typeface="Arial" panose="020B0604020202020204"/>
            </a:endParaRPr>
          </a:p>
          <a:p>
            <a:pPr marL="104140" marR="96520" algn="just">
              <a:lnSpc>
                <a:spcPct val="103000"/>
              </a:lnSpc>
              <a:spcBef>
                <a:spcPts val="725"/>
              </a:spcBef>
            </a:pPr>
            <a:endParaRPr lang="zh-CN" altLang="en-US" sz="125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grpSp>
        <p:nvGrpSpPr>
          <p:cNvPr id="70" name="组合 69"/>
          <p:cNvGrpSpPr/>
          <p:nvPr/>
        </p:nvGrpSpPr>
        <p:grpSpPr>
          <a:xfrm>
            <a:off x="15293340" y="3946525"/>
            <a:ext cx="4338955" cy="2612390"/>
            <a:chOff x="8294" y="18455"/>
            <a:chExt cx="6833" cy="4114"/>
          </a:xfrm>
        </p:grpSpPr>
        <p:sp>
          <p:nvSpPr>
            <p:cNvPr id="60" name="object 28"/>
            <p:cNvSpPr txBox="1"/>
            <p:nvPr>
              <p:custDataLst>
                <p:tags r:id="rId48"/>
              </p:custDataLst>
            </p:nvPr>
          </p:nvSpPr>
          <p:spPr>
            <a:xfrm>
              <a:off x="8294" y="18455"/>
              <a:ext cx="2642" cy="286"/>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2.1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技术路线图</a:t>
              </a:r>
              <a:r>
                <a:rPr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pic>
          <p:nvPicPr>
            <p:cNvPr id="69" name="图片 68"/>
            <p:cNvPicPr>
              <a:picLocks noChangeAspect="1"/>
            </p:cNvPicPr>
            <p:nvPr>
              <p:custDataLst>
                <p:tags r:id="rId49"/>
              </p:custDataLst>
            </p:nvPr>
          </p:nvPicPr>
          <p:blipFill>
            <a:blip r:embed="rId50"/>
            <a:stretch>
              <a:fillRect/>
            </a:stretch>
          </p:blipFill>
          <p:spPr>
            <a:xfrm>
              <a:off x="8750" y="18866"/>
              <a:ext cx="6377" cy="3703"/>
            </a:xfrm>
            <a:prstGeom prst="rect">
              <a:avLst/>
            </a:prstGeom>
          </p:spPr>
        </p:pic>
      </p:grpSp>
      <p:grpSp>
        <p:nvGrpSpPr>
          <p:cNvPr id="73" name="组合 72"/>
          <p:cNvGrpSpPr/>
          <p:nvPr/>
        </p:nvGrpSpPr>
        <p:grpSpPr>
          <a:xfrm>
            <a:off x="15157450" y="6558915"/>
            <a:ext cx="4838700" cy="7863205"/>
            <a:chOff x="16070" y="4689"/>
            <a:chExt cx="7620" cy="12383"/>
          </a:xfrm>
        </p:grpSpPr>
        <p:sp>
          <p:nvSpPr>
            <p:cNvPr id="74" name="object 28"/>
            <p:cNvSpPr txBox="1"/>
            <p:nvPr>
              <p:custDataLst>
                <p:tags r:id="rId51"/>
              </p:custDataLst>
            </p:nvPr>
          </p:nvSpPr>
          <p:spPr>
            <a:xfrm>
              <a:off x="16284" y="4689"/>
              <a:ext cx="3098" cy="286"/>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2.2 </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项目亮点</a:t>
              </a: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sp>
          <p:nvSpPr>
            <p:cNvPr id="75" name="object 29"/>
            <p:cNvSpPr txBox="1"/>
            <p:nvPr>
              <p:custDataLst>
                <p:tags r:id="rId52"/>
              </p:custDataLst>
            </p:nvPr>
          </p:nvSpPr>
          <p:spPr>
            <a:xfrm>
              <a:off x="16141" y="5080"/>
              <a:ext cx="7156" cy="1514"/>
            </a:xfrm>
            <a:prstGeom prst="rect">
              <a:avLst/>
            </a:prstGeom>
          </p:spPr>
          <p:txBody>
            <a:bodyPr vert="horz" wrap="square" lIns="0" tIns="12700" rIns="0" bIns="0" rtlCol="0">
              <a:spAutoFit/>
            </a:bodyPr>
            <a:p>
              <a:pPr marL="221615" marR="5080" indent="-209550" algn="just" defTabSz="-635" fontAlgn="auto">
                <a:lnSpc>
                  <a:spcPct val="150000"/>
                </a:lnSpc>
                <a:spcBef>
                  <a:spcPts val="100"/>
                </a:spcBef>
                <a:buChar char="•"/>
                <a:tabLst>
                  <a:tab pos="222250" algn="l"/>
                </a:tabLst>
              </a:pP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引入</a:t>
              </a:r>
              <a:r>
                <a:rPr lang="en-US" altLang="zh-CN" sz="1000" spc="-5" dirty="0">
                  <a:solidFill>
                    <a:srgbClr val="6F7B63"/>
                  </a:solidFill>
                  <a:latin typeface="微软雅黑" panose="020B0503020204020204" pitchFamily="34" charset="-122"/>
                  <a:ea typeface="微软雅黑" panose="020B0503020204020204" pitchFamily="34" charset="-122"/>
                  <a:cs typeface="Arial" panose="020B0604020202020204"/>
                </a:rPr>
                <a:t>CHM</a:t>
              </a: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模型进行半自动标注，解决林地和耕地、草地等在光谱影像上较为接近的问题，提升样本标注效率</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221615" marR="5080" indent="-209550" algn="just" defTabSz="-635" fontAlgn="auto">
                <a:lnSpc>
                  <a:spcPct val="150000"/>
                </a:lnSpc>
                <a:spcBef>
                  <a:spcPts val="100"/>
                </a:spcBef>
                <a:buChar char="•"/>
                <a:tabLst>
                  <a:tab pos="22225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反复调试，选择最优模型参数以避免过拟合</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a:p>
              <a:pPr marL="221615" marR="5080" indent="-209550" algn="just" defTabSz="-635" fontAlgn="auto">
                <a:lnSpc>
                  <a:spcPct val="150000"/>
                </a:lnSpc>
                <a:spcBef>
                  <a:spcPts val="100"/>
                </a:spcBef>
                <a:buChar char="•"/>
                <a:tabLst>
                  <a:tab pos="222250" algn="l"/>
                </a:tabLst>
              </a:pPr>
              <a:r>
                <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rPr>
                <a:t>小样本训练后对预测结果微调，实现长时序海量训练样本标注</a:t>
              </a:r>
              <a:endParaRPr lang="zh-CN" alt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sp>
          <p:nvSpPr>
            <p:cNvPr id="77" name="object 23"/>
            <p:cNvSpPr txBox="1"/>
            <p:nvPr>
              <p:custDataLst>
                <p:tags r:id="rId53"/>
              </p:custDataLst>
            </p:nvPr>
          </p:nvSpPr>
          <p:spPr>
            <a:xfrm>
              <a:off x="16141" y="6835"/>
              <a:ext cx="7218" cy="580"/>
            </a:xfrm>
            <a:prstGeom prst="rect">
              <a:avLst/>
            </a:prstGeom>
            <a:solidFill>
              <a:srgbClr val="CCDDEA"/>
            </a:solidFill>
          </p:spPr>
          <p:txBody>
            <a:bodyPr vert="horz" wrap="square" lIns="0" tIns="92075" rIns="0" bIns="0" rtlCol="0">
              <a:noAutofit/>
            </a:bodyPr>
            <a:p>
              <a:pPr marL="104140" marR="96520" algn="just">
                <a:lnSpc>
                  <a:spcPct val="103000"/>
                </a:lnSpc>
                <a:spcBef>
                  <a:spcPts val="725"/>
                </a:spcBef>
                <a:buClrTx/>
                <a:buSzTx/>
                <a:buFontTx/>
              </a:pPr>
              <a:r>
                <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rPr>
                <a:t>3 结果与分析:</a:t>
              </a:r>
              <a:endParaRPr lang="zh-CN" altLang="en-US" sz="125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78" name="object 28"/>
            <p:cNvSpPr txBox="1"/>
            <p:nvPr>
              <p:custDataLst>
                <p:tags r:id="rId54"/>
              </p:custDataLst>
            </p:nvPr>
          </p:nvSpPr>
          <p:spPr>
            <a:xfrm>
              <a:off x="16141" y="7525"/>
              <a:ext cx="5357" cy="286"/>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3.1 UNet模型</a:t>
              </a:r>
              <a:r>
                <a:rPr lang="zh-CN" alt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与</a:t>
              </a:r>
              <a:r>
                <a:rPr lang="en-US" altLang="zh-CN" sz="1100"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DeepLabv3+</a:t>
              </a:r>
              <a:r>
                <a:rPr lang="zh-CN" altLang="en-US" sz="1100"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识别结果比较</a:t>
              </a:r>
              <a:r>
                <a:rPr sz="1100"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sz="1100" dirty="0">
                <a:latin typeface="微软雅黑" panose="020B0503020204020204" pitchFamily="34" charset="-122"/>
                <a:ea typeface="微软雅黑" panose="020B0503020204020204" pitchFamily="34" charset="-122"/>
                <a:cs typeface="Arial" panose="020B0604020202020204"/>
              </a:endParaRPr>
            </a:p>
          </p:txBody>
        </p:sp>
        <p:pic>
          <p:nvPicPr>
            <p:cNvPr id="79" name="图片 78"/>
            <p:cNvPicPr>
              <a:picLocks noChangeAspect="1"/>
            </p:cNvPicPr>
            <p:nvPr>
              <p:custDataLst>
                <p:tags r:id="rId55"/>
              </p:custDataLst>
            </p:nvPr>
          </p:nvPicPr>
          <p:blipFill>
            <a:blip r:embed="rId56">
              <a:clrChange>
                <a:clrFrom>
                  <a:srgbClr val="CFE8CC">
                    <a:alpha val="100000"/>
                  </a:srgbClr>
                </a:clrFrom>
                <a:clrTo>
                  <a:srgbClr val="CFE8CC">
                    <a:alpha val="100000"/>
                    <a:alpha val="0"/>
                  </a:srgbClr>
                </a:clrTo>
              </a:clrChange>
            </a:blip>
            <a:srcRect b="4344"/>
            <a:stretch>
              <a:fillRect/>
            </a:stretch>
          </p:blipFill>
          <p:spPr>
            <a:xfrm>
              <a:off x="16647" y="7993"/>
              <a:ext cx="6002" cy="2249"/>
            </a:xfrm>
            <a:prstGeom prst="rect">
              <a:avLst/>
            </a:prstGeom>
          </p:spPr>
        </p:pic>
        <p:sp>
          <p:nvSpPr>
            <p:cNvPr id="80" name="object 29"/>
            <p:cNvSpPr txBox="1"/>
            <p:nvPr>
              <p:custDataLst>
                <p:tags r:id="rId57"/>
              </p:custDataLst>
            </p:nvPr>
          </p:nvSpPr>
          <p:spPr>
            <a:xfrm>
              <a:off x="16070" y="10481"/>
              <a:ext cx="7156" cy="747"/>
            </a:xfrm>
            <a:prstGeom prst="rect">
              <a:avLst/>
            </a:prstGeom>
          </p:spPr>
          <p:txBody>
            <a:bodyPr vert="horz" wrap="square" lIns="0" tIns="12700" rIns="0" bIns="0" rtlCol="0">
              <a:spAutoFit/>
            </a:bodyPr>
            <a:p>
              <a:pPr marL="221615" marR="5080" indent="-209550" algn="just" defTabSz="-635" fontAlgn="auto">
                <a:lnSpc>
                  <a:spcPct val="150000"/>
                </a:lnSpc>
                <a:spcBef>
                  <a:spcPts val="100"/>
                </a:spcBef>
                <a:buChar char="•"/>
                <a:tabLst>
                  <a:tab pos="222250" algn="l"/>
                </a:tabLst>
              </a:pPr>
              <a:r>
                <a:rPr sz="1000" spc="-5" dirty="0">
                  <a:solidFill>
                    <a:srgbClr val="6F7B63"/>
                  </a:solidFill>
                  <a:latin typeface="微软雅黑" panose="020B0503020204020204" pitchFamily="34" charset="-122"/>
                  <a:ea typeface="微软雅黑" panose="020B0503020204020204" pitchFamily="34" charset="-122"/>
                  <a:cs typeface="Arial" panose="020B0604020202020204"/>
                </a:rPr>
                <a:t>相比于UNet模型识别结果，DeepLabv3+模型存在小部分边界识别不准确的问题，且计算时间较长。用UNet做下一步的变化检测</a:t>
              </a:r>
              <a:r>
                <a:rPr lang="en-US" sz="1000"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lang="en-US"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sp>
          <p:nvSpPr>
            <p:cNvPr id="81" name="object 28"/>
            <p:cNvSpPr txBox="1"/>
            <p:nvPr>
              <p:custDataLst>
                <p:tags r:id="rId58"/>
              </p:custDataLst>
            </p:nvPr>
          </p:nvSpPr>
          <p:spPr>
            <a:xfrm>
              <a:off x="16141" y="11515"/>
              <a:ext cx="5357" cy="286"/>
            </a:xfrm>
            <a:prstGeom prst="rect">
              <a:avLst/>
            </a:prstGeom>
          </p:spPr>
          <p:txBody>
            <a:bodyPr vert="horz" wrap="square" lIns="0" tIns="12700" rIns="0" bIns="0" rtlCol="0">
              <a:spAutoFit/>
            </a:bodyPr>
            <a:p>
              <a:pPr marL="12700">
                <a:lnSpc>
                  <a:spcPct val="100000"/>
                </a:lnSpc>
                <a:spcBef>
                  <a:spcPts val="100"/>
                </a:spcBef>
              </a:pPr>
              <a:r>
                <a:rPr lang="en-US" sz="1100" b="1" spc="-5" dirty="0">
                  <a:solidFill>
                    <a:srgbClr val="6F7B63"/>
                  </a:solidFill>
                  <a:latin typeface="微软雅黑" panose="020B0503020204020204" pitchFamily="34" charset="-122"/>
                  <a:ea typeface="微软雅黑" panose="020B0503020204020204" pitchFamily="34" charset="-122"/>
                  <a:cs typeface="Arial" panose="020B0604020202020204"/>
                </a:rPr>
                <a:t>3.2 </a:t>
              </a:r>
              <a:r>
                <a:rPr lang="zh-CN" sz="1100" b="1" spc="-5" dirty="0">
                  <a:solidFill>
                    <a:srgbClr val="6F7B63"/>
                  </a:solidFill>
                  <a:latin typeface="微软雅黑" panose="020B0503020204020204" pitchFamily="34" charset="-122"/>
                  <a:ea typeface="微软雅黑" panose="020B0503020204020204" pitchFamily="34" charset="-122"/>
                  <a:cs typeface="Arial" panose="020B0604020202020204"/>
                </a:rPr>
                <a:t>变化分析：</a:t>
              </a:r>
              <a:endParaRPr lang="zh-CN" sz="1100" dirty="0">
                <a:latin typeface="微软雅黑" panose="020B0503020204020204" pitchFamily="34" charset="-122"/>
                <a:ea typeface="微软雅黑" panose="020B0503020204020204" pitchFamily="34" charset="-122"/>
                <a:cs typeface="Arial" panose="020B0604020202020204"/>
              </a:endParaRPr>
            </a:p>
          </p:txBody>
        </p:sp>
        <p:pic>
          <p:nvPicPr>
            <p:cNvPr id="82" name="图片 11"/>
            <p:cNvPicPr>
              <a:picLocks noChangeAspect="1"/>
            </p:cNvPicPr>
            <p:nvPr>
              <p:custDataLst>
                <p:tags r:id="rId59"/>
              </p:custDataLst>
            </p:nvPr>
          </p:nvPicPr>
          <p:blipFill>
            <a:blip r:embed="rId60">
              <a:extLst>
                <a:ext uri="{28A0092B-C50C-407E-A947-70E740481C1C}">
                  <a14:useLocalDpi xmlns:a14="http://schemas.microsoft.com/office/drawing/2010/main" val="0"/>
                </a:ext>
              </a:extLst>
            </a:blip>
            <a:srcRect l="8103" t="6658" r="6658" b="8103"/>
            <a:stretch>
              <a:fillRect/>
            </a:stretch>
          </p:blipFill>
          <p:spPr>
            <a:xfrm>
              <a:off x="16310" y="11995"/>
              <a:ext cx="3113" cy="3113"/>
            </a:xfrm>
            <a:prstGeom prst="rect">
              <a:avLst/>
            </a:prstGeom>
          </p:spPr>
        </p:pic>
        <p:pic>
          <p:nvPicPr>
            <p:cNvPr id="83" name="图片 12"/>
            <p:cNvPicPr>
              <a:picLocks noChangeAspect="1"/>
            </p:cNvPicPr>
            <p:nvPr>
              <p:custDataLst>
                <p:tags r:id="rId61"/>
              </p:custDataLst>
            </p:nvPr>
          </p:nvPicPr>
          <p:blipFill>
            <a:blip r:embed="rId62">
              <a:extLst>
                <a:ext uri="{28A0092B-C50C-407E-A947-70E740481C1C}">
                  <a14:useLocalDpi xmlns:a14="http://schemas.microsoft.com/office/drawing/2010/main" val="0"/>
                </a:ext>
              </a:extLst>
            </a:blip>
            <a:stretch>
              <a:fillRect/>
            </a:stretch>
          </p:blipFill>
          <p:spPr>
            <a:xfrm>
              <a:off x="19670" y="12147"/>
              <a:ext cx="3611" cy="1204"/>
            </a:xfrm>
            <a:prstGeom prst="rect">
              <a:avLst/>
            </a:prstGeom>
          </p:spPr>
        </p:pic>
        <p:pic>
          <p:nvPicPr>
            <p:cNvPr id="84" name="图片 83"/>
            <p:cNvPicPr>
              <a:picLocks noChangeAspect="1"/>
            </p:cNvPicPr>
            <p:nvPr>
              <p:custDataLst>
                <p:tags r:id="rId63"/>
              </p:custDataLst>
            </p:nvPr>
          </p:nvPicPr>
          <p:blipFill>
            <a:blip r:embed="rId64">
              <a:clrChange>
                <a:clrFrom>
                  <a:srgbClr val="CFE8CC">
                    <a:alpha val="100000"/>
                  </a:srgbClr>
                </a:clrFrom>
                <a:clrTo>
                  <a:srgbClr val="CFE8CC">
                    <a:alpha val="100000"/>
                    <a:alpha val="0"/>
                  </a:srgbClr>
                </a:clrTo>
              </a:clrChange>
            </a:blip>
            <a:stretch>
              <a:fillRect/>
            </a:stretch>
          </p:blipFill>
          <p:spPr>
            <a:xfrm>
              <a:off x="19562" y="13667"/>
              <a:ext cx="4128" cy="1218"/>
            </a:xfrm>
            <a:prstGeom prst="rect">
              <a:avLst/>
            </a:prstGeom>
          </p:spPr>
        </p:pic>
        <p:sp>
          <p:nvSpPr>
            <p:cNvPr id="85" name="object 29"/>
            <p:cNvSpPr txBox="1"/>
            <p:nvPr>
              <p:custDataLst>
                <p:tags r:id="rId65"/>
              </p:custDataLst>
            </p:nvPr>
          </p:nvSpPr>
          <p:spPr>
            <a:xfrm>
              <a:off x="16086" y="15235"/>
              <a:ext cx="7273" cy="1837"/>
            </a:xfrm>
            <a:prstGeom prst="rect">
              <a:avLst/>
            </a:prstGeom>
          </p:spPr>
          <p:txBody>
            <a:bodyPr vert="horz" wrap="square" lIns="0" tIns="12700" rIns="0" bIns="0" rtlCol="0">
              <a:spAutoFit/>
            </a:bodyPr>
            <a:p>
              <a:pPr marL="221615" marR="5080" indent="-209550" algn="just" defTabSz="-635" fontAlgn="auto">
                <a:lnSpc>
                  <a:spcPct val="150000"/>
                </a:lnSpc>
                <a:spcBef>
                  <a:spcPts val="100"/>
                </a:spcBef>
                <a:buChar char="•"/>
                <a:tabLst>
                  <a:tab pos="222250" algn="l"/>
                </a:tabLst>
              </a:pPr>
              <a:r>
                <a:rPr lang="zh-CN" sz="1000" spc="-5" dirty="0">
                  <a:solidFill>
                    <a:srgbClr val="6F7B63"/>
                  </a:solidFill>
                  <a:latin typeface="微软雅黑" panose="020B0503020204020204" pitchFamily="34" charset="-122"/>
                  <a:ea typeface="微软雅黑" panose="020B0503020204020204" pitchFamily="34" charset="-122"/>
                  <a:cs typeface="Arial" panose="020B0604020202020204"/>
                </a:rPr>
                <a:t>区域一地物类型较为复杂，以建筑用地、耕地等为主，人类活动较密集，该区域林地变化情况较为剧烈，发生涉及区域较广。区域二、区域三以林地为主要地物类型，受气候变化及人类活动包括区域开发，生态修复和退耕还林等的影响。林地发生变化的区域主要在林湖、林河边缘，内部由于砍伐等也存在一定变化。</a:t>
              </a:r>
              <a:endParaRPr lang="zh-CN" sz="1000" spc="-5" dirty="0">
                <a:solidFill>
                  <a:srgbClr val="6F7B63"/>
                </a:solidFill>
                <a:latin typeface="微软雅黑" panose="020B0503020204020204" pitchFamily="34" charset="-122"/>
                <a:ea typeface="微软雅黑" panose="020B0503020204020204" pitchFamily="34" charset="-122"/>
                <a:cs typeface="Arial" panose="020B06040202020202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1"/>
          <a:stretch>
            <a:fillRect/>
          </a:stretch>
        </p:blipFill>
        <p:spPr>
          <a:xfrm>
            <a:off x="204942" y="245584"/>
            <a:ext cx="5046508" cy="1844195"/>
          </a:xfrm>
          <a:prstGeom prst="rect">
            <a:avLst/>
          </a:prstGeom>
        </p:spPr>
      </p:pic>
      <p:sp>
        <p:nvSpPr>
          <p:cNvPr id="2" name="object 2"/>
          <p:cNvSpPr txBox="1">
            <a:spLocks noGrp="1"/>
          </p:cNvSpPr>
          <p:nvPr>
            <p:ph type="title"/>
          </p:nvPr>
        </p:nvSpPr>
        <p:spPr>
          <a:xfrm>
            <a:off x="4306245" y="147590"/>
            <a:ext cx="14406244" cy="637354"/>
          </a:xfrm>
          <a:prstGeom prst="rect">
            <a:avLst/>
          </a:prstGeom>
        </p:spPr>
        <p:txBody>
          <a:bodyPr vert="horz" wrap="square" lIns="0" tIns="13970" rIns="0" bIns="0" rtlCol="0">
            <a:spAutoFit/>
          </a:bodyPr>
          <a:lstStyle/>
          <a:p>
            <a:pPr marL="12700">
              <a:lnSpc>
                <a:spcPct val="100000"/>
              </a:lnSpc>
              <a:spcBef>
                <a:spcPts val="110"/>
              </a:spcBef>
            </a:pPr>
            <a:r>
              <a:rPr lang="zh-CN" altLang="en-US" dirty="0">
                <a:latin typeface="微软雅黑" panose="020B0503020204020204" pitchFamily="34" charset="-122"/>
                <a:ea typeface="微软雅黑" panose="020B0503020204020204" pitchFamily="34" charset="-122"/>
              </a:rPr>
              <a:t>标题</a:t>
            </a:r>
            <a:r>
              <a:rPr lang="en-US" dirty="0">
                <a:latin typeface="微软雅黑" panose="020B0503020204020204" pitchFamily="34" charset="-122"/>
                <a:ea typeface="微软雅黑" panose="020B0503020204020204" pitchFamily="34" charset="-122"/>
              </a:rPr>
              <a:t>XXXXXXXXXXXXXXXXXXXXXXXXXXXXXXXXXXX</a:t>
            </a:r>
            <a:endParaRPr dirty="0">
              <a:latin typeface="微软雅黑" panose="020B0503020204020204" pitchFamily="34" charset="-122"/>
              <a:ea typeface="微软雅黑" panose="020B0503020204020204" pitchFamily="34" charset="-122"/>
            </a:endParaRPr>
          </a:p>
        </p:txBody>
      </p:sp>
      <p:sp>
        <p:nvSpPr>
          <p:cNvPr id="3" name="object 3"/>
          <p:cNvSpPr txBox="1"/>
          <p:nvPr/>
        </p:nvSpPr>
        <p:spPr>
          <a:xfrm>
            <a:off x="4294452" y="732185"/>
            <a:ext cx="15011400" cy="1440138"/>
          </a:xfrm>
          <a:prstGeom prst="rect">
            <a:avLst/>
          </a:prstGeom>
        </p:spPr>
        <p:txBody>
          <a:bodyPr vert="horz" wrap="square" lIns="0" tIns="191770" rIns="0" bIns="0" rtlCol="0">
            <a:spAutoFit/>
          </a:bodyPr>
          <a:lstStyle/>
          <a:p>
            <a:pPr marL="25400" marR="0" lvl="0" indent="0" algn="l" defTabSz="914400" rtl="0" eaLnBrk="1" fontAlgn="auto" latinLnBrk="0" hangingPunct="1">
              <a:lnSpc>
                <a:spcPct val="100000"/>
              </a:lnSpc>
              <a:spcBef>
                <a:spcPts val="1510"/>
              </a:spcBef>
              <a:spcAft>
                <a:spcPts val="0"/>
              </a:spcAft>
              <a:buClrTx/>
              <a:buSzTx/>
              <a:buFontTx/>
              <a:buNone/>
              <a:defRPr/>
            </a:pPr>
            <a:r>
              <a:rPr kumimoji="0" lang="zh-CN" altLang="en-US" sz="26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标题</a:t>
            </a:r>
            <a:r>
              <a:rPr kumimoji="0" lang="en-US" altLang="zh-CN" sz="26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a:t>
            </a:r>
            <a:endParaRPr kumimoji="0" lang="en-US" altLang="zh-CN" sz="26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a:p>
            <a:pPr marL="25400" marR="0" lvl="0" indent="0" algn="l" defTabSz="914400" rtl="0" eaLnBrk="1" fontAlgn="auto" latinLnBrk="0" hangingPunct="1">
              <a:lnSpc>
                <a:spcPct val="100000"/>
              </a:lnSpc>
              <a:spcBef>
                <a:spcPts val="1510"/>
              </a:spcBef>
              <a:spcAft>
                <a:spcPts val="0"/>
              </a:spcAft>
              <a:buClrTx/>
              <a:buSzTx/>
              <a:buFontTx/>
              <a:buNone/>
              <a:defRPr/>
            </a:pPr>
            <a:r>
              <a:rPr kumimoji="0" lang="zh-CN" altLang="en-US" sz="15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标题</a:t>
            </a:r>
            <a:r>
              <a:rPr kumimoji="0" lang="en-US" sz="15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a:t>
            </a:r>
            <a:endParaRPr kumimoji="0" lang="en-US" sz="15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endParaRPr>
          </a:p>
          <a:p>
            <a:pPr marL="25400" marR="0" lvl="0" indent="0" algn="l" defTabSz="914400" rtl="0" eaLnBrk="1" fontAlgn="auto" latinLnBrk="0" hangingPunct="1">
              <a:lnSpc>
                <a:spcPct val="100000"/>
              </a:lnSpc>
              <a:spcBef>
                <a:spcPts val="1510"/>
              </a:spcBef>
              <a:spcAft>
                <a:spcPts val="0"/>
              </a:spcAft>
              <a:buClrTx/>
              <a:buSzTx/>
              <a:buFontTx/>
              <a:buNone/>
              <a:defRPr/>
            </a:pPr>
            <a:r>
              <a:rPr kumimoji="0" lang="zh-CN" altLang="en-US" sz="15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标题</a:t>
            </a:r>
            <a:r>
              <a:rPr kumimoji="0" lang="en-US" sz="1500" b="0" i="0" u="none" strike="noStrike" kern="1200" cap="none" spc="15"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a:t>
            </a:r>
            <a:endParaRPr kumimoji="0"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 name="object 4"/>
          <p:cNvSpPr/>
          <p:nvPr/>
        </p:nvSpPr>
        <p:spPr>
          <a:xfrm>
            <a:off x="243370" y="2581249"/>
            <a:ext cx="6024880" cy="423545"/>
          </a:xfrm>
          <a:custGeom>
            <a:avLst/>
            <a:gdLst/>
            <a:ahLst/>
            <a:cxnLst/>
            <a:rect l="l" t="t" r="r" b="b"/>
            <a:pathLst>
              <a:path w="6024880" h="423544">
                <a:moveTo>
                  <a:pt x="6024473" y="0"/>
                </a:moveTo>
                <a:lnTo>
                  <a:pt x="0" y="0"/>
                </a:lnTo>
                <a:lnTo>
                  <a:pt x="0" y="34226"/>
                </a:lnTo>
                <a:lnTo>
                  <a:pt x="0" y="389255"/>
                </a:lnTo>
                <a:lnTo>
                  <a:pt x="0" y="423481"/>
                </a:lnTo>
                <a:lnTo>
                  <a:pt x="6024473" y="423481"/>
                </a:lnTo>
                <a:lnTo>
                  <a:pt x="6024473" y="389255"/>
                </a:lnTo>
                <a:lnTo>
                  <a:pt x="6024473" y="34226"/>
                </a:lnTo>
                <a:lnTo>
                  <a:pt x="6024473" y="0"/>
                </a:lnTo>
                <a:close/>
              </a:path>
            </a:pathLst>
          </a:custGeom>
          <a:solidFill>
            <a:srgbClr val="2E303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txBox="1"/>
          <p:nvPr/>
        </p:nvSpPr>
        <p:spPr>
          <a:xfrm>
            <a:off x="2519958" y="2603855"/>
            <a:ext cx="1469390" cy="31290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zh-CN" altLang="en-US" sz="1950" b="1" i="0" u="none" strike="noStrike" kern="1200" cap="none" spc="-5"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Times New Roman" panose="02020603050405020304" pitchFamily="18" charset="0"/>
              </a:rPr>
              <a:t>介绍</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6" name="object 6"/>
          <p:cNvSpPr txBox="1"/>
          <p:nvPr/>
        </p:nvSpPr>
        <p:spPr>
          <a:xfrm>
            <a:off x="6653751" y="2581345"/>
            <a:ext cx="6025515" cy="335989"/>
          </a:xfrm>
          <a:prstGeom prst="rect">
            <a:avLst/>
          </a:prstGeom>
          <a:solidFill>
            <a:srgbClr val="2E3037"/>
          </a:solidFill>
        </p:spPr>
        <p:txBody>
          <a:bodyPr vert="horz" wrap="square" lIns="0" tIns="35560" rIns="0" bIns="0" rtlCol="0">
            <a:spAutoFit/>
          </a:bodyPr>
          <a:lstStyle/>
          <a:p>
            <a:pPr marL="0" marR="0" lvl="0" indent="0" algn="ctr" defTabSz="914400" rtl="0" eaLnBrk="1" fontAlgn="auto" latinLnBrk="0" hangingPunct="1">
              <a:lnSpc>
                <a:spcPct val="100000"/>
              </a:lnSpc>
              <a:spcBef>
                <a:spcPts val="280"/>
              </a:spcBef>
              <a:spcAft>
                <a:spcPts val="0"/>
              </a:spcAft>
              <a:buClrTx/>
              <a:buSzTx/>
              <a:buFontTx/>
              <a:buNone/>
              <a:defRPr/>
            </a:pPr>
            <a:r>
              <a:rPr kumimoji="0" lang="zh-CN" altLang="en-US" sz="1950" b="1" i="0" u="none" strike="noStrike" kern="1200" cap="none" spc="-5"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panose="020B0604020202020204"/>
              </a:rPr>
              <a:t>标题</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7" name="object 7"/>
          <p:cNvSpPr txBox="1"/>
          <p:nvPr/>
        </p:nvSpPr>
        <p:spPr>
          <a:xfrm>
            <a:off x="275075" y="3129718"/>
            <a:ext cx="5861685" cy="1737399"/>
          </a:xfrm>
          <a:prstGeom prst="rect">
            <a:avLst/>
          </a:prstGeom>
        </p:spPr>
        <p:txBody>
          <a:bodyPr vert="horz" wrap="square" lIns="0" tIns="11430" rIns="0" bIns="0" rtlCol="0">
            <a:spAutoFit/>
          </a:bodyPr>
          <a:lstStyle/>
          <a:p>
            <a:pPr marL="254635" marR="364490" lvl="0" indent="-242570" algn="l" defTabSz="914400" rtl="0" eaLnBrk="1" fontAlgn="auto" latinLnBrk="0" hangingPunct="1">
              <a:lnSpc>
                <a:spcPct val="102000"/>
              </a:lnSpc>
              <a:spcBef>
                <a:spcPts val="90"/>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XXXXXXXXXXXXXXXXXXXXXXXXXXXXXXXXXXXXXXXXXXXXXXXXXXXXXXXXXXXXXXXXXXXXXXX</a:t>
            </a:r>
            <a:endPar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254635" marR="364490" lvl="0" indent="-242570" algn="l" defTabSz="914400" rtl="0" eaLnBrk="1" fontAlgn="auto" latinLnBrk="0" hangingPunct="1">
              <a:lnSpc>
                <a:spcPct val="102000"/>
              </a:lnSpc>
              <a:spcBef>
                <a:spcPts val="90"/>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XXXXXXXXXXXXXXXXXXXXXXXXXXXXXXXXXXXXXXXXXXXXXXXXXXXXXXXXXXXXXXXXXXXXXX</a:t>
            </a:r>
            <a:endPar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254635" marR="364490" lvl="0" indent="-242570" algn="l" defTabSz="914400" rtl="0" eaLnBrk="1" fontAlgn="auto" latinLnBrk="0" hangingPunct="1">
              <a:lnSpc>
                <a:spcPct val="102000"/>
              </a:lnSpc>
              <a:spcBef>
                <a:spcPts val="90"/>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a:t>
            </a:r>
            <a:endPar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254635" marR="364490" lvl="0" indent="-242570" algn="l" defTabSz="914400" rtl="0" eaLnBrk="1" fontAlgn="auto" latinLnBrk="0" hangingPunct="1">
              <a:lnSpc>
                <a:spcPct val="102000"/>
              </a:lnSpc>
              <a:spcBef>
                <a:spcPts val="90"/>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8" name="object 8"/>
          <p:cNvSpPr txBox="1"/>
          <p:nvPr/>
        </p:nvSpPr>
        <p:spPr>
          <a:xfrm>
            <a:off x="6683719" y="3915005"/>
            <a:ext cx="5786120" cy="803297"/>
          </a:xfrm>
          <a:prstGeom prst="rect">
            <a:avLst/>
          </a:prstGeom>
        </p:spPr>
        <p:txBody>
          <a:bodyPr vert="horz" wrap="square" lIns="0" tIns="11430" rIns="0" bIns="0" rtlCol="0">
            <a:spAutoFit/>
          </a:bodyPr>
          <a:lstStyle/>
          <a:p>
            <a:pPr marL="254635" marR="5080" lvl="0" indent="-242570" algn="l" defTabSz="914400" rtl="0" eaLnBrk="1" fontAlgn="auto" latinLnBrk="0" hangingPunct="1">
              <a:lnSpc>
                <a:spcPct val="102000"/>
              </a:lnSpc>
              <a:spcBef>
                <a:spcPts val="90"/>
              </a:spcBef>
              <a:spcAft>
                <a:spcPts val="0"/>
              </a:spcAft>
              <a:buClrTx/>
              <a:buSzTx/>
              <a:buFontTx/>
              <a:buChar char="●"/>
              <a:tabLst>
                <a:tab pos="255270" algn="l"/>
              </a:tabLst>
              <a:defRPr/>
            </a:pPr>
            <a:r>
              <a:rPr kumimoji="0" lang="en-US" sz="155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3335" marR="0" lvl="0" indent="0" algn="l" defTabSz="914400" rtl="0" eaLnBrk="1" fontAlgn="auto" latinLnBrk="0" hangingPunct="1">
              <a:lnSpc>
                <a:spcPct val="100000"/>
              </a:lnSpc>
              <a:spcBef>
                <a:spcPts val="1260"/>
              </a:spcBef>
              <a:spcAft>
                <a:spcPts val="0"/>
              </a:spcAft>
              <a:buClrTx/>
              <a:buSzTx/>
              <a:buFontTx/>
              <a:buNone/>
              <a:defRPr/>
            </a:pPr>
            <a:r>
              <a:rPr kumimoji="0" sz="900" b="0"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1.</a:t>
            </a:r>
            <a:r>
              <a:rPr kumimoji="0" sz="900" b="0"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lang="en-US" sz="90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a:t>
            </a:r>
            <a:endParaRPr kumimoji="0" sz="9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4" name="object 24"/>
          <p:cNvSpPr/>
          <p:nvPr/>
        </p:nvSpPr>
        <p:spPr>
          <a:xfrm>
            <a:off x="13050457" y="2581452"/>
            <a:ext cx="6812915" cy="423545"/>
          </a:xfrm>
          <a:custGeom>
            <a:avLst/>
            <a:gdLst/>
            <a:ahLst/>
            <a:cxnLst/>
            <a:rect l="l" t="t" r="r" b="b"/>
            <a:pathLst>
              <a:path w="6812915" h="423544">
                <a:moveTo>
                  <a:pt x="6812483" y="34226"/>
                </a:moveTo>
                <a:lnTo>
                  <a:pt x="6812470" y="0"/>
                </a:lnTo>
                <a:lnTo>
                  <a:pt x="0" y="0"/>
                </a:lnTo>
                <a:lnTo>
                  <a:pt x="0" y="34226"/>
                </a:lnTo>
                <a:lnTo>
                  <a:pt x="0" y="389267"/>
                </a:lnTo>
                <a:lnTo>
                  <a:pt x="0" y="423481"/>
                </a:lnTo>
                <a:lnTo>
                  <a:pt x="6812483" y="423481"/>
                </a:lnTo>
                <a:lnTo>
                  <a:pt x="6812483" y="34226"/>
                </a:lnTo>
                <a:close/>
              </a:path>
            </a:pathLst>
          </a:custGeom>
          <a:solidFill>
            <a:srgbClr val="2E303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txBox="1"/>
          <p:nvPr/>
        </p:nvSpPr>
        <p:spPr>
          <a:xfrm>
            <a:off x="15011413" y="2604066"/>
            <a:ext cx="2889250" cy="31290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sz="1950" b="1"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panose="020B0604020202020204"/>
              </a:rPr>
              <a:t>XXXXXXXXXXXXXXXX</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26" name="object 26"/>
          <p:cNvSpPr/>
          <p:nvPr/>
        </p:nvSpPr>
        <p:spPr>
          <a:xfrm>
            <a:off x="238506" y="4919585"/>
            <a:ext cx="6033770" cy="423545"/>
          </a:xfrm>
          <a:custGeom>
            <a:avLst/>
            <a:gdLst/>
            <a:ahLst/>
            <a:cxnLst/>
            <a:rect l="l" t="t" r="r" b="b"/>
            <a:pathLst>
              <a:path w="6033770" h="423545">
                <a:moveTo>
                  <a:pt x="6033490" y="0"/>
                </a:moveTo>
                <a:lnTo>
                  <a:pt x="0" y="0"/>
                </a:lnTo>
                <a:lnTo>
                  <a:pt x="0" y="34226"/>
                </a:lnTo>
                <a:lnTo>
                  <a:pt x="0" y="389255"/>
                </a:lnTo>
                <a:lnTo>
                  <a:pt x="0" y="423481"/>
                </a:lnTo>
                <a:lnTo>
                  <a:pt x="6033490" y="423481"/>
                </a:lnTo>
                <a:lnTo>
                  <a:pt x="6033490" y="389255"/>
                </a:lnTo>
                <a:lnTo>
                  <a:pt x="6033490" y="34226"/>
                </a:lnTo>
                <a:lnTo>
                  <a:pt x="6033490" y="0"/>
                </a:lnTo>
                <a:close/>
              </a:path>
            </a:pathLst>
          </a:custGeom>
          <a:solidFill>
            <a:srgbClr val="2E303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txBox="1"/>
          <p:nvPr/>
        </p:nvSpPr>
        <p:spPr>
          <a:xfrm>
            <a:off x="2794766" y="4942197"/>
            <a:ext cx="921385" cy="3232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lang="zh-CN" altLang="en-US" sz="1950" b="1" spc="-5" dirty="0">
                <a:solidFill>
                  <a:srgbClr val="FFFFFF"/>
                </a:solidFill>
                <a:latin typeface="黑体" panose="02010609060101010101" pitchFamily="49" charset="-122"/>
                <a:ea typeface="黑体" panose="02010609060101010101" pitchFamily="49" charset="-122"/>
                <a:cs typeface="Arial" panose="020B0604020202020204"/>
              </a:rPr>
              <a:t>结果</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28" name="object 28"/>
          <p:cNvSpPr txBox="1"/>
          <p:nvPr/>
        </p:nvSpPr>
        <p:spPr>
          <a:xfrm>
            <a:off x="275100" y="5442349"/>
            <a:ext cx="5706110" cy="1228285"/>
          </a:xfrm>
          <a:prstGeom prst="rect">
            <a:avLst/>
          </a:prstGeom>
        </p:spPr>
        <p:txBody>
          <a:bodyPr vert="horz" wrap="square" lIns="0" tIns="11430" rIns="0" bIns="0" rtlCol="0">
            <a:spAutoFit/>
          </a:bodyPr>
          <a:lstStyle/>
          <a:p>
            <a:pPr marL="254635" marR="5080" lvl="0" indent="-242570" algn="l" defTabSz="914400" rtl="0" eaLnBrk="1" fontAlgn="auto" latinLnBrk="0" hangingPunct="1">
              <a:lnSpc>
                <a:spcPct val="117000"/>
              </a:lnSpc>
              <a:spcBef>
                <a:spcPts val="90"/>
              </a:spcBef>
              <a:spcAft>
                <a:spcPts val="0"/>
              </a:spcAft>
              <a:buClrTx/>
              <a:buSzTx/>
              <a:buFontTx/>
              <a:buChar char="●"/>
              <a:tabLst>
                <a:tab pos="255270" algn="l"/>
              </a:tabLst>
              <a:defRPr/>
            </a:pPr>
            <a:r>
              <a:rPr kumimoji="0" lang="en-US" sz="155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3335" marR="0" lvl="0" indent="0" algn="l" defTabSz="914400" rtl="0" eaLnBrk="1" fontAlgn="auto" latinLnBrk="0" hangingPunct="1">
              <a:lnSpc>
                <a:spcPct val="100000"/>
              </a:lnSpc>
              <a:spcBef>
                <a:spcPts val="1075"/>
              </a:spcBef>
              <a:spcAft>
                <a:spcPts val="0"/>
              </a:spcAft>
              <a:buClrTx/>
              <a:buSzTx/>
              <a:buFontTx/>
              <a:buNone/>
              <a:defRPr/>
            </a:pPr>
            <a:r>
              <a:rPr kumimoji="0" lang="en-US" sz="1550" b="1"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29" name="object 29"/>
          <p:cNvSpPr txBox="1"/>
          <p:nvPr/>
        </p:nvSpPr>
        <p:spPr>
          <a:xfrm>
            <a:off x="275899" y="8850217"/>
            <a:ext cx="4030345" cy="255198"/>
          </a:xfrm>
          <a:prstGeom prst="rect">
            <a:avLst/>
          </a:prstGeom>
        </p:spPr>
        <p:txBody>
          <a:bodyPr vert="horz" wrap="square" lIns="0" tIns="16510" rIns="0" bIns="0" rtlCol="0">
            <a:spAutoFit/>
          </a:bodyPr>
          <a:lstStyle/>
          <a:p>
            <a:pPr marL="12700" marR="0" lvl="0" indent="0" algn="l" defTabSz="914400" rtl="0" eaLnBrk="1" fontAlgn="auto" latinLnBrk="0" hangingPunct="1">
              <a:lnSpc>
                <a:spcPct val="100000"/>
              </a:lnSpc>
              <a:spcBef>
                <a:spcPts val="130"/>
              </a:spcBef>
              <a:spcAft>
                <a:spcPts val="0"/>
              </a:spcAft>
              <a:buClrTx/>
              <a:buSzTx/>
              <a:buFontTx/>
              <a:buNone/>
              <a:defRPr/>
            </a:pPr>
            <a:r>
              <a:rPr kumimoji="0" lang="en-US"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0" name="object 30"/>
          <p:cNvSpPr txBox="1"/>
          <p:nvPr/>
        </p:nvSpPr>
        <p:spPr>
          <a:xfrm>
            <a:off x="6653611" y="4918539"/>
            <a:ext cx="6022975" cy="335989"/>
          </a:xfrm>
          <a:prstGeom prst="rect">
            <a:avLst/>
          </a:prstGeom>
          <a:solidFill>
            <a:srgbClr val="2E3037"/>
          </a:solidFill>
        </p:spPr>
        <p:txBody>
          <a:bodyPr vert="horz" wrap="square" lIns="0" tIns="35560" rIns="0" bIns="0" rtlCol="0">
            <a:spAutoFit/>
          </a:bodyPr>
          <a:lstStyle/>
          <a:p>
            <a:pPr marL="159385" marR="0" lvl="0" indent="0" algn="l" defTabSz="914400" rtl="0" eaLnBrk="1" fontAlgn="auto" latinLnBrk="0" hangingPunct="1">
              <a:lnSpc>
                <a:spcPct val="100000"/>
              </a:lnSpc>
              <a:spcBef>
                <a:spcPts val="280"/>
              </a:spcBef>
              <a:spcAft>
                <a:spcPts val="0"/>
              </a:spcAft>
              <a:buClrTx/>
              <a:buSzTx/>
              <a:buFontTx/>
              <a:buNone/>
              <a:defRPr/>
            </a:pPr>
            <a:r>
              <a:rPr kumimoji="0" lang="en-US" sz="1950" b="1" i="0" u="none" strike="noStrike" kern="1200" cap="none" spc="-5"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panose="020B0604020202020204"/>
              </a:rPr>
              <a:t>XXXXXXXXXXXXXXXXXXXXXXX</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31" name="object 31"/>
          <p:cNvSpPr txBox="1"/>
          <p:nvPr/>
        </p:nvSpPr>
        <p:spPr>
          <a:xfrm>
            <a:off x="275900" y="11167757"/>
            <a:ext cx="2580114" cy="255198"/>
          </a:xfrm>
          <a:prstGeom prst="rect">
            <a:avLst/>
          </a:prstGeom>
        </p:spPr>
        <p:txBody>
          <a:bodyPr vert="horz" wrap="square" lIns="0" tIns="16510" rIns="0" bIns="0" rtlCol="0">
            <a:spAutoFit/>
          </a:bodyPr>
          <a:lstStyle/>
          <a:p>
            <a:pPr marL="12700" marR="0" lvl="0" indent="0" algn="l" defTabSz="914400" rtl="0" eaLnBrk="1" fontAlgn="auto" latinLnBrk="0" hangingPunct="1">
              <a:lnSpc>
                <a:spcPct val="100000"/>
              </a:lnSpc>
              <a:spcBef>
                <a:spcPts val="130"/>
              </a:spcBef>
              <a:spcAft>
                <a:spcPts val="0"/>
              </a:spcAft>
              <a:buClrTx/>
              <a:buSzTx/>
              <a:buFontTx/>
              <a:buNone/>
              <a:defRPr/>
            </a:pPr>
            <a:r>
              <a:rPr kumimoji="0" lang="en-US"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2" name="object 32"/>
          <p:cNvSpPr txBox="1"/>
          <p:nvPr/>
        </p:nvSpPr>
        <p:spPr>
          <a:xfrm>
            <a:off x="6685856" y="5437890"/>
            <a:ext cx="5553710" cy="1103251"/>
          </a:xfrm>
          <a:prstGeom prst="rect">
            <a:avLst/>
          </a:prstGeom>
        </p:spPr>
        <p:txBody>
          <a:bodyPr vert="horz" wrap="square" lIns="0" tIns="11430" rIns="0" bIns="0" rtlCol="0">
            <a:spAutoFit/>
          </a:bodyPr>
          <a:lstStyle/>
          <a:p>
            <a:pPr marL="254635" marR="517525" lvl="0" indent="-242570" algn="l" defTabSz="914400" rtl="0" eaLnBrk="1" fontAlgn="auto" latinLnBrk="0" hangingPunct="1">
              <a:lnSpc>
                <a:spcPct val="117000"/>
              </a:lnSpc>
              <a:spcBef>
                <a:spcPts val="5"/>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a:t>
            </a:r>
            <a:endPar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254635" marR="517525" lvl="0" indent="-242570" algn="l" defTabSz="914400" rtl="0" eaLnBrk="1" fontAlgn="auto" latinLnBrk="0" hangingPunct="1">
              <a:lnSpc>
                <a:spcPct val="117000"/>
              </a:lnSpc>
              <a:spcBef>
                <a:spcPts val="5"/>
              </a:spcBef>
              <a:spcAft>
                <a:spcPts val="0"/>
              </a:spcAft>
              <a:buClrTx/>
              <a:buSzTx/>
              <a:buFontTx/>
              <a:buChar char="●"/>
              <a:tabLst>
                <a:tab pos="255270" algn="l"/>
              </a:tabLst>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33" name="object 33"/>
          <p:cNvSpPr txBox="1"/>
          <p:nvPr/>
        </p:nvSpPr>
        <p:spPr>
          <a:xfrm>
            <a:off x="13091163" y="6036806"/>
            <a:ext cx="6727825" cy="1073371"/>
          </a:xfrm>
          <a:prstGeom prst="rect">
            <a:avLst/>
          </a:prstGeom>
        </p:spPr>
        <p:txBody>
          <a:bodyPr vert="horz" wrap="square" lIns="0" tIns="16510" rIns="0" bIns="0" rtlCol="0">
            <a:spAutoFit/>
          </a:bodyPr>
          <a:lstStyle/>
          <a:p>
            <a:pPr marL="19050" marR="0" lvl="0" indent="0" algn="l" defTabSz="914400" rtl="0" eaLnBrk="1" fontAlgn="auto" latinLnBrk="0" hangingPunct="1">
              <a:lnSpc>
                <a:spcPct val="100000"/>
              </a:lnSpc>
              <a:spcBef>
                <a:spcPts val="130"/>
              </a:spcBef>
              <a:spcAft>
                <a:spcPts val="0"/>
              </a:spcAft>
              <a:buClrTx/>
              <a:buSzTx/>
              <a:buFontTx/>
              <a:buNone/>
              <a:defRPr/>
            </a:pPr>
            <a:r>
              <a:rPr kumimoji="0"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Stage</a:t>
            </a:r>
            <a:r>
              <a:rPr kumimoji="0" sz="1550" b="1"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1:</a:t>
            </a:r>
            <a:r>
              <a:rPr kumimoji="0"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lang="en-US"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a:t>
            </a:r>
            <a:endParaRPr kumimoji="0" lang="en-US"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9050" marR="0" lvl="0" indent="0" algn="l" defTabSz="914400" rtl="0" eaLnBrk="1" fontAlgn="auto" latinLnBrk="0" hangingPunct="1">
              <a:lnSpc>
                <a:spcPct val="100000"/>
              </a:lnSpc>
              <a:spcBef>
                <a:spcPts val="130"/>
              </a:spcBef>
              <a:spcAft>
                <a:spcPts val="0"/>
              </a:spcAft>
              <a:buClrTx/>
              <a:buSzTx/>
              <a:buFontTx/>
              <a:buNone/>
              <a:defRPr/>
            </a:pPr>
            <a:r>
              <a:rPr kumimoji="0" lang="en-US"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a:t>
            </a:r>
            <a:endParaRPr kumimoji="0" lang="en-US"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9050" marR="0" lvl="0" indent="0" algn="l" defTabSz="914400" rtl="0" eaLnBrk="1" fontAlgn="auto" latinLnBrk="0" hangingPunct="1">
              <a:lnSpc>
                <a:spcPct val="100000"/>
              </a:lnSpc>
              <a:spcBef>
                <a:spcPts val="130"/>
              </a:spcBef>
              <a:spcAft>
                <a:spcPts val="0"/>
              </a:spcAft>
              <a:buClrTx/>
              <a:buSzTx/>
              <a:buFontTx/>
              <a:buNone/>
              <a:defRPr/>
            </a:pPr>
            <a:r>
              <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t</a:t>
            </a:r>
            <a:r>
              <a:rPr kumimoji="0" sz="1200" b="0"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XXXXXXXXXXXXXXXXXXXXXXXXXXXXXXXXXXXXXXXXXXXXXXXXXXXXXXXXXXXXXXXXXXXXXXXXXXXX</a:t>
            </a:r>
            <a:endPar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6" name="object 46"/>
          <p:cNvSpPr txBox="1"/>
          <p:nvPr/>
        </p:nvSpPr>
        <p:spPr>
          <a:xfrm>
            <a:off x="13097523" y="9701649"/>
            <a:ext cx="3105785" cy="418897"/>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15000"/>
              </a:lnSpc>
              <a:spcBef>
                <a:spcPts val="95"/>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a:t>
            </a:r>
            <a:endPar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47" name="object 47"/>
          <p:cNvSpPr txBox="1"/>
          <p:nvPr/>
        </p:nvSpPr>
        <p:spPr>
          <a:xfrm>
            <a:off x="16496453" y="9701649"/>
            <a:ext cx="3124200" cy="418897"/>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15000"/>
              </a:lnSpc>
              <a:spcBef>
                <a:spcPts val="95"/>
              </a:spcBef>
              <a:spcAft>
                <a:spcPts val="0"/>
              </a:spcAft>
              <a:buClrTx/>
              <a:buSzTx/>
              <a:buFontTx/>
              <a:buNone/>
              <a:defRPr/>
            </a:pPr>
            <a:r>
              <a:rPr kumimoji="0" lang="en-US" sz="1200" b="0"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a:t>
            </a:r>
            <a:endParaRPr kumimoji="0"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83" name="object 83"/>
          <p:cNvSpPr txBox="1"/>
          <p:nvPr/>
        </p:nvSpPr>
        <p:spPr>
          <a:xfrm>
            <a:off x="13097523" y="12200767"/>
            <a:ext cx="6288405" cy="1000402"/>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35"/>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2700" marR="0" lvl="0" indent="0" algn="l" defTabSz="914400" rtl="0" eaLnBrk="1" fontAlgn="auto" latinLnBrk="0" hangingPunct="1">
              <a:lnSpc>
                <a:spcPct val="100000"/>
              </a:lnSpc>
              <a:spcBef>
                <a:spcPts val="0"/>
              </a:spcBef>
              <a:spcAft>
                <a:spcPts val="0"/>
              </a:spcAft>
              <a:buClrTx/>
              <a:buSzTx/>
              <a:buFontTx/>
              <a:buNone/>
              <a:defRPr/>
            </a:pPr>
            <a:r>
              <a:rPr kumimoji="0"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Stage</a:t>
            </a:r>
            <a:r>
              <a:rPr kumimoji="0" sz="1550" b="1"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2:</a:t>
            </a:r>
            <a:r>
              <a:rPr kumimoji="0" sz="155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 </a:t>
            </a:r>
            <a:r>
              <a:rPr kumimoji="0" lang="en-US" sz="1550" b="1"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a:p>
            <a:pPr marL="12700" marR="5080" lvl="0" indent="0" algn="l" defTabSz="914400" rtl="0" eaLnBrk="1" fontAlgn="auto" latinLnBrk="0" hangingPunct="1">
              <a:lnSpc>
                <a:spcPct val="117000"/>
              </a:lnSpc>
              <a:spcBef>
                <a:spcPts val="0"/>
              </a:spcBef>
              <a:spcAft>
                <a:spcPts val="0"/>
              </a:spcAft>
              <a:buClrTx/>
              <a:buSzTx/>
              <a:buFontTx/>
              <a:buNone/>
              <a:defRPr/>
            </a:pPr>
            <a:r>
              <a:rPr kumimoji="0" lang="en-US" sz="1550" b="0" i="0" u="none" strike="noStrike" kern="1200" cap="none" spc="1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90" name="object 90"/>
          <p:cNvSpPr txBox="1"/>
          <p:nvPr/>
        </p:nvSpPr>
        <p:spPr>
          <a:xfrm>
            <a:off x="6657172" y="12459516"/>
            <a:ext cx="2844165" cy="343684"/>
          </a:xfrm>
          <a:prstGeom prst="rect">
            <a:avLst/>
          </a:prstGeom>
          <a:solidFill>
            <a:srgbClr val="2E3037"/>
          </a:solidFill>
        </p:spPr>
        <p:txBody>
          <a:bodyPr vert="horz" wrap="square" lIns="0" tIns="35560" rIns="0" bIns="0" rtlCol="0">
            <a:spAutoFit/>
          </a:bodyPr>
          <a:lstStyle/>
          <a:p>
            <a:pPr marL="932815" marR="0" lvl="0" indent="0" algn="l" defTabSz="914400" rtl="0" eaLnBrk="1" fontAlgn="auto" latinLnBrk="0" hangingPunct="1">
              <a:lnSpc>
                <a:spcPct val="100000"/>
              </a:lnSpc>
              <a:spcBef>
                <a:spcPts val="280"/>
              </a:spcBef>
              <a:spcAft>
                <a:spcPts val="0"/>
              </a:spcAft>
              <a:buClrTx/>
              <a:buSzTx/>
              <a:buFontTx/>
              <a:buNone/>
              <a:defRPr/>
            </a:pPr>
            <a:r>
              <a:rPr kumimoji="0" lang="en-US" sz="2000" b="1" i="0" u="none" strike="noStrike" kern="1200" cap="none" spc="-5"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panose="020B0604020202020204"/>
              </a:rPr>
              <a:t>XXXXXXXXX</a:t>
            </a:r>
            <a:endParaRPr kumimoji="0"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91" name="object 91"/>
          <p:cNvSpPr txBox="1"/>
          <p:nvPr/>
        </p:nvSpPr>
        <p:spPr>
          <a:xfrm>
            <a:off x="9886843" y="12459512"/>
            <a:ext cx="2788920" cy="335989"/>
          </a:xfrm>
          <a:prstGeom prst="rect">
            <a:avLst/>
          </a:prstGeom>
          <a:solidFill>
            <a:srgbClr val="2E3037"/>
          </a:solidFill>
        </p:spPr>
        <p:txBody>
          <a:bodyPr vert="horz" wrap="square" lIns="0" tIns="35560" rIns="0" bIns="0" rtlCol="0">
            <a:spAutoFit/>
          </a:bodyPr>
          <a:lstStyle/>
          <a:p>
            <a:pPr marL="0" marR="0" lvl="0" indent="0" algn="ctr" defTabSz="914400" rtl="0" eaLnBrk="1" fontAlgn="auto" latinLnBrk="0" hangingPunct="1">
              <a:lnSpc>
                <a:spcPct val="100000"/>
              </a:lnSpc>
              <a:spcBef>
                <a:spcPts val="280"/>
              </a:spcBef>
              <a:spcAft>
                <a:spcPts val="0"/>
              </a:spcAft>
              <a:buClrTx/>
              <a:buSzTx/>
              <a:buFontTx/>
              <a:buNone/>
              <a:defRPr/>
            </a:pPr>
            <a:r>
              <a:rPr kumimoji="0" lang="en-US" sz="1950" b="1" i="0" u="none" strike="noStrike" kern="1200" cap="none" spc="-5"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Arial" panose="020B0604020202020204"/>
              </a:rPr>
              <a:t>XXXXXXXXXXXX</a:t>
            </a:r>
            <a:endParaRPr kumimoji="0" sz="195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Arial" panose="020B0604020202020204"/>
            </a:endParaRPr>
          </a:p>
        </p:txBody>
      </p:sp>
      <p:sp>
        <p:nvSpPr>
          <p:cNvPr id="99" name="object 99"/>
          <p:cNvSpPr/>
          <p:nvPr/>
        </p:nvSpPr>
        <p:spPr>
          <a:xfrm>
            <a:off x="245440" y="13758620"/>
            <a:ext cx="6027420" cy="423545"/>
          </a:xfrm>
          <a:custGeom>
            <a:avLst/>
            <a:gdLst/>
            <a:ahLst/>
            <a:cxnLst/>
            <a:rect l="l" t="t" r="r" b="b"/>
            <a:pathLst>
              <a:path w="6027420" h="423544">
                <a:moveTo>
                  <a:pt x="6026848" y="34226"/>
                </a:moveTo>
                <a:lnTo>
                  <a:pt x="6024435" y="34226"/>
                </a:lnTo>
                <a:lnTo>
                  <a:pt x="6024435" y="0"/>
                </a:lnTo>
                <a:lnTo>
                  <a:pt x="0" y="0"/>
                </a:lnTo>
                <a:lnTo>
                  <a:pt x="0" y="34226"/>
                </a:lnTo>
                <a:lnTo>
                  <a:pt x="0" y="389267"/>
                </a:lnTo>
                <a:lnTo>
                  <a:pt x="0" y="423481"/>
                </a:lnTo>
                <a:lnTo>
                  <a:pt x="6026848" y="423481"/>
                </a:lnTo>
                <a:lnTo>
                  <a:pt x="6026848" y="34226"/>
                </a:lnTo>
                <a:close/>
              </a:path>
            </a:pathLst>
          </a:custGeom>
          <a:solidFill>
            <a:srgbClr val="2E3037"/>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bject 100"/>
          <p:cNvSpPr txBox="1"/>
          <p:nvPr/>
        </p:nvSpPr>
        <p:spPr>
          <a:xfrm>
            <a:off x="2570069" y="13781234"/>
            <a:ext cx="1736175"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defRPr/>
            </a:pPr>
            <a:r>
              <a:rPr kumimoji="0" lang="en-US"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Arial" panose="020B0604020202020204"/>
              </a:rPr>
              <a:t>XXXXXXXXXXXXX</a:t>
            </a:r>
            <a:endParaRPr kumimoji="0" sz="2000"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Arial" panose="020B0604020202020204"/>
            </a:endParaRPr>
          </a:p>
        </p:txBody>
      </p:sp>
      <p:sp>
        <p:nvSpPr>
          <p:cNvPr id="166" name="object 166"/>
          <p:cNvSpPr txBox="1"/>
          <p:nvPr/>
        </p:nvSpPr>
        <p:spPr>
          <a:xfrm>
            <a:off x="275907" y="14328362"/>
            <a:ext cx="5823585" cy="545149"/>
          </a:xfrm>
          <a:prstGeom prst="rect">
            <a:avLst/>
          </a:prstGeom>
        </p:spPr>
        <p:txBody>
          <a:bodyPr vert="horz" wrap="square" lIns="0" tIns="11430" rIns="0" bIns="0" rtlCol="0">
            <a:spAutoFit/>
          </a:bodyPr>
          <a:lstStyle/>
          <a:p>
            <a:pPr marL="12700" marR="5080" lvl="0" indent="0" algn="l" defTabSz="914400" rtl="0" eaLnBrk="1" fontAlgn="auto" latinLnBrk="0" hangingPunct="1">
              <a:lnSpc>
                <a:spcPct val="117000"/>
              </a:lnSpc>
              <a:spcBef>
                <a:spcPts val="90"/>
              </a:spcBef>
              <a:spcAft>
                <a:spcPts val="0"/>
              </a:spcAft>
              <a:buClrTx/>
              <a:buSzTx/>
              <a:buFontTx/>
              <a:buNone/>
              <a:defRPr/>
            </a:pPr>
            <a:r>
              <a:rPr kumimoji="0" lang="en-US" sz="1550" b="0" i="0" u="none" strike="noStrike" kern="1200" cap="none" spc="1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rPr>
              <a:t>XXXXXXXXXXXXXXXXXXXXXXXXXXXXXXXXXXXXXXXXXXXXXXXXXXXXXX</a:t>
            </a:r>
            <a:endParaRPr kumimoji="0" sz="15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a:endParaRPr>
          </a:p>
        </p:txBody>
      </p:sp>
      <p:pic>
        <p:nvPicPr>
          <p:cNvPr id="178" name="图片 1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75" y="732185"/>
            <a:ext cx="3202072" cy="926557"/>
          </a:xfrm>
          <a:prstGeom prst="rect">
            <a:avLst/>
          </a:prstGeom>
        </p:spPr>
      </p:pic>
      <p:pic>
        <p:nvPicPr>
          <p:cNvPr id="179" name="图片 178"/>
          <p:cNvPicPr>
            <a:picLocks noChangeAspect="1"/>
          </p:cNvPicPr>
          <p:nvPr/>
        </p:nvPicPr>
        <p:blipFill>
          <a:blip r:embed="rId3"/>
          <a:stretch>
            <a:fillRect/>
          </a:stretch>
        </p:blipFill>
        <p:spPr>
          <a:xfrm>
            <a:off x="999392" y="6943344"/>
            <a:ext cx="3713243" cy="1461168"/>
          </a:xfrm>
          <a:prstGeom prst="rect">
            <a:avLst/>
          </a:prstGeom>
        </p:spPr>
      </p:pic>
      <p:pic>
        <p:nvPicPr>
          <p:cNvPr id="180" name="图片 179"/>
          <p:cNvPicPr>
            <a:picLocks noChangeAspect="1"/>
          </p:cNvPicPr>
          <p:nvPr/>
        </p:nvPicPr>
        <p:blipFill>
          <a:blip r:embed="rId3"/>
          <a:stretch>
            <a:fillRect/>
          </a:stretch>
        </p:blipFill>
        <p:spPr>
          <a:xfrm>
            <a:off x="871574" y="9378346"/>
            <a:ext cx="3713243" cy="1461168"/>
          </a:xfrm>
          <a:prstGeom prst="rect">
            <a:avLst/>
          </a:prstGeom>
        </p:spPr>
      </p:pic>
      <p:pic>
        <p:nvPicPr>
          <p:cNvPr id="181" name="图片 180"/>
          <p:cNvPicPr>
            <a:picLocks noChangeAspect="1"/>
          </p:cNvPicPr>
          <p:nvPr/>
        </p:nvPicPr>
        <p:blipFill>
          <a:blip r:embed="rId3"/>
          <a:stretch>
            <a:fillRect/>
          </a:stretch>
        </p:blipFill>
        <p:spPr>
          <a:xfrm>
            <a:off x="854338" y="11896922"/>
            <a:ext cx="3713243" cy="1461168"/>
          </a:xfrm>
          <a:prstGeom prst="rect">
            <a:avLst/>
          </a:prstGeom>
        </p:spPr>
      </p:pic>
      <p:pic>
        <p:nvPicPr>
          <p:cNvPr id="182" name="图片 181"/>
          <p:cNvPicPr>
            <a:picLocks noChangeAspect="1"/>
          </p:cNvPicPr>
          <p:nvPr/>
        </p:nvPicPr>
        <p:blipFill>
          <a:blip r:embed="rId3"/>
          <a:stretch>
            <a:fillRect/>
          </a:stretch>
        </p:blipFill>
        <p:spPr>
          <a:xfrm>
            <a:off x="7012938" y="6695133"/>
            <a:ext cx="3713243" cy="1461168"/>
          </a:xfrm>
          <a:prstGeom prst="rect">
            <a:avLst/>
          </a:prstGeom>
        </p:spPr>
      </p:pic>
      <p:pic>
        <p:nvPicPr>
          <p:cNvPr id="183" name="图片 182"/>
          <p:cNvPicPr>
            <a:picLocks noChangeAspect="1"/>
          </p:cNvPicPr>
          <p:nvPr/>
        </p:nvPicPr>
        <p:blipFill>
          <a:blip r:embed="rId3"/>
          <a:stretch>
            <a:fillRect/>
          </a:stretch>
        </p:blipFill>
        <p:spPr>
          <a:xfrm>
            <a:off x="7012938" y="9055804"/>
            <a:ext cx="3713243" cy="1461168"/>
          </a:xfrm>
          <a:prstGeom prst="rect">
            <a:avLst/>
          </a:prstGeom>
        </p:spPr>
      </p:pic>
      <p:pic>
        <p:nvPicPr>
          <p:cNvPr id="184" name="图片 183"/>
          <p:cNvPicPr>
            <a:picLocks noChangeAspect="1"/>
          </p:cNvPicPr>
          <p:nvPr/>
        </p:nvPicPr>
        <p:blipFill>
          <a:blip r:embed="rId3"/>
          <a:stretch>
            <a:fillRect/>
          </a:stretch>
        </p:blipFill>
        <p:spPr>
          <a:xfrm>
            <a:off x="14385103" y="3482124"/>
            <a:ext cx="3713243" cy="1461168"/>
          </a:xfrm>
          <a:prstGeom prst="rect">
            <a:avLst/>
          </a:prstGeom>
        </p:spPr>
      </p:pic>
      <p:pic>
        <p:nvPicPr>
          <p:cNvPr id="185" name="图片 184"/>
          <p:cNvPicPr>
            <a:picLocks noChangeAspect="1"/>
          </p:cNvPicPr>
          <p:nvPr/>
        </p:nvPicPr>
        <p:blipFill>
          <a:blip r:embed="rId3"/>
          <a:stretch>
            <a:fillRect/>
          </a:stretch>
        </p:blipFill>
        <p:spPr>
          <a:xfrm>
            <a:off x="14415696" y="7534764"/>
            <a:ext cx="3713243" cy="1461168"/>
          </a:xfrm>
          <a:prstGeom prst="rect">
            <a:avLst/>
          </a:prstGeom>
        </p:spPr>
      </p:pic>
      <p:pic>
        <p:nvPicPr>
          <p:cNvPr id="186" name="图片 185"/>
          <p:cNvPicPr>
            <a:picLocks noChangeAspect="1"/>
          </p:cNvPicPr>
          <p:nvPr/>
        </p:nvPicPr>
        <p:blipFill>
          <a:blip r:embed="rId3"/>
          <a:stretch>
            <a:fillRect/>
          </a:stretch>
        </p:blipFill>
        <p:spPr>
          <a:xfrm>
            <a:off x="14415696" y="10564772"/>
            <a:ext cx="3713243" cy="1461168"/>
          </a:xfrm>
          <a:prstGeom prst="rect">
            <a:avLst/>
          </a:prstGeom>
        </p:spPr>
      </p:pic>
      <p:pic>
        <p:nvPicPr>
          <p:cNvPr id="187" name="图片 186"/>
          <p:cNvPicPr>
            <a:picLocks noChangeAspect="1"/>
          </p:cNvPicPr>
          <p:nvPr/>
        </p:nvPicPr>
        <p:blipFill>
          <a:blip r:embed="rId3"/>
          <a:stretch>
            <a:fillRect/>
          </a:stretch>
        </p:blipFill>
        <p:spPr>
          <a:xfrm>
            <a:off x="7012939" y="13050650"/>
            <a:ext cx="2542306" cy="1000402"/>
          </a:xfrm>
          <a:prstGeom prst="rect">
            <a:avLst/>
          </a:prstGeom>
        </p:spPr>
      </p:pic>
      <p:pic>
        <p:nvPicPr>
          <p:cNvPr id="188" name="图片 187"/>
          <p:cNvPicPr>
            <a:picLocks noChangeAspect="1"/>
          </p:cNvPicPr>
          <p:nvPr/>
        </p:nvPicPr>
        <p:blipFill>
          <a:blip r:embed="rId3"/>
          <a:stretch>
            <a:fillRect/>
          </a:stretch>
        </p:blipFill>
        <p:spPr>
          <a:xfrm>
            <a:off x="9902264" y="13051969"/>
            <a:ext cx="2674650" cy="1052480"/>
          </a:xfrm>
          <a:prstGeom prst="rect">
            <a:avLst/>
          </a:prstGeom>
        </p:spPr>
      </p:pic>
      <p:pic>
        <p:nvPicPr>
          <p:cNvPr id="189" name="图片 188"/>
          <p:cNvPicPr>
            <a:picLocks noChangeAspect="1"/>
          </p:cNvPicPr>
          <p:nvPr/>
        </p:nvPicPr>
        <p:blipFill>
          <a:blip r:embed="rId3"/>
          <a:stretch>
            <a:fillRect/>
          </a:stretch>
        </p:blipFill>
        <p:spPr>
          <a:xfrm>
            <a:off x="14598453" y="13139768"/>
            <a:ext cx="3713243" cy="1461168"/>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FBFB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3287</Words>
  <Application>WPS 演示</Application>
  <PresentationFormat>自定义</PresentationFormat>
  <Paragraphs>174</Paragraphs>
  <Slides>2</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vt:i4>
      </vt:variant>
    </vt:vector>
  </HeadingPairs>
  <TitlesOfParts>
    <vt:vector size="15" baseType="lpstr">
      <vt:lpstr>Arial</vt:lpstr>
      <vt:lpstr>宋体</vt:lpstr>
      <vt:lpstr>Wingdings</vt:lpstr>
      <vt:lpstr>Arial</vt:lpstr>
      <vt:lpstr>微软雅黑</vt:lpstr>
      <vt:lpstr>黑体</vt:lpstr>
      <vt:lpstr>Calibri</vt:lpstr>
      <vt:lpstr>Times New Roman</vt:lpstr>
      <vt:lpstr>Calibri</vt:lpstr>
      <vt:lpstr>Arial Unicode MS</vt:lpstr>
      <vt:lpstr>Office Theme</vt:lpstr>
      <vt:lpstr>1_Office Theme</vt:lpstr>
      <vt:lpstr>Equation.KSEE3</vt:lpstr>
      <vt:lpstr>PowerPoint 演示文稿</vt:lpstr>
      <vt:lpstr>标题XXXXXXXXXXXXXXXXXXXXXXXXXXXXXXXXXXX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VADA_poster_V2</dc:title>
  <dc:creator>lyj</dc:creator>
  <cp:lastModifiedBy>王亦成</cp:lastModifiedBy>
  <cp:revision>16</cp:revision>
  <dcterms:created xsi:type="dcterms:W3CDTF">2022-06-09T12:21:00Z</dcterms:created>
  <dcterms:modified xsi:type="dcterms:W3CDTF">2023-12-15T14:30:15Z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2021-07-02T16:00:00Z</vt:filetime>
  </property>
  <property fmtid="{D5CDD505-2E9C-101B-9397-08002B2CF9AE}" pid="3" name="Creator">
    <vt:lpwstr>PowerPoint</vt:lpwstr>
  </property>
  <property fmtid="{D5CDD505-2E9C-101B-9397-08002B2CF9AE}" pid="4" name="LastSaved">
    <vt:filetime>2022-06-10T16:00:00Z</vt:filetime>
  </property>
  <property fmtid="{D5CDD505-2E9C-101B-9397-08002B2CF9AE}" pid="5" name="ICV">
    <vt:lpwstr>28B1739091384EA293CDC32B2AF6B1BB_12</vt:lpwstr>
  </property>
  <property fmtid="{D5CDD505-2E9C-101B-9397-08002B2CF9AE}" pid="6" name="KSOProductBuildVer">
    <vt:lpwstr>2052-10.8.0.5950</vt:lpwstr>
  </property>
</Properties>
</file>